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</p:sldMasterIdLst>
  <p:notesMasterIdLst>
    <p:notesMasterId r:id="rId8"/>
  </p:notesMasterIdLst>
  <p:sldIdLst>
    <p:sldId id="382" r:id="rId5"/>
    <p:sldId id="387" r:id="rId6"/>
    <p:sldId id="554" r:id="rId7"/>
    <p:sldId id="738" r:id="rId9"/>
    <p:sldId id="739" r:id="rId10"/>
    <p:sldId id="740" r:id="rId11"/>
    <p:sldId id="741" r:id="rId12"/>
    <p:sldId id="755" r:id="rId13"/>
    <p:sldId id="766" r:id="rId14"/>
    <p:sldId id="769" r:id="rId15"/>
    <p:sldId id="750" r:id="rId16"/>
    <p:sldId id="770" r:id="rId17"/>
    <p:sldId id="751" r:id="rId18"/>
    <p:sldId id="771" r:id="rId19"/>
    <p:sldId id="767" r:id="rId20"/>
    <p:sldId id="745" r:id="rId21"/>
    <p:sldId id="747" r:id="rId22"/>
    <p:sldId id="748" r:id="rId23"/>
    <p:sldId id="749" r:id="rId24"/>
    <p:sldId id="753" r:id="rId25"/>
  </p:sldIdLst>
  <p:sldSz cx="9144000" cy="6858000" type="screen4x3"/>
  <p:notesSz cx="6858000" cy="9144000"/>
  <p:embeddedFontLst>
    <p:embeddedFont>
      <p:font typeface="幼圆" panose="02010509060101010101" pitchFamily="49" charset="-122"/>
      <p:regular r:id="rId29"/>
    </p:embeddedFont>
    <p:embeddedFont>
      <p:font typeface="华文中宋" panose="02010600040101010101" pitchFamily="2" charset="-122"/>
      <p:regular r:id="rId30"/>
    </p:embeddedFont>
    <p:embeddedFont>
      <p:font typeface="Wingdings 2" panose="05020102010507070707" pitchFamily="18" charset="2"/>
      <p:regular r:id="rId31"/>
    </p:embeddedFont>
    <p:embeddedFont>
      <p:font typeface="Calibri" panose="020F0502020204030204" pitchFamily="34" charset="0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微软雅黑" panose="020B0503020204020204" pitchFamily="34" charset="-122"/>
      <p:regular r:id="rId35"/>
    </p:embeddedFont>
    <p:embeddedFont>
      <p:font typeface="GB Pinyinok-D" panose="02010601030101010101" pitchFamily="2" charset="-122"/>
      <p:regular r:id="rId36"/>
    </p:embeddedFont>
    <p:embeddedFont>
      <p:font typeface="华文楷体" panose="02010600040101010101" pitchFamily="2" charset="-122"/>
      <p:regular r:id="rId3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 userDrawn="1">
          <p15:clr>
            <a:srgbClr val="A4A3A4"/>
          </p15:clr>
        </p15:guide>
        <p15:guide id="2" pos="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1340" y="52"/>
      </p:cViewPr>
      <p:guideLst>
        <p:guide orient="horz" pos="247"/>
        <p:guide pos="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/>
            </a:lvl1pPr>
          </a:lstStyle>
          <a:p>
            <a:pPr>
              <a:defRPr/>
            </a:pPr>
            <a:fld id="{4D98C671-09AC-4E9E-99E8-8DBF677B64FA}" type="datetime1">
              <a:rPr lang="zh-CN" altLang="en-US"/>
            </a:fld>
            <a:endParaRPr lang="en-US" altLang="zh-CN" sz="1200"/>
          </a:p>
        </p:txBody>
      </p:sp>
      <p:sp>
        <p:nvSpPr>
          <p:cNvPr id="235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buFontTx/>
              <a:buNone/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buFontTx/>
              <a:buNone/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buFontTx/>
              <a:buNone/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buFontTx/>
              <a:buNone/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/>
            </a:lvl1pPr>
          </a:lstStyle>
          <a:p>
            <a:pPr>
              <a:defRPr/>
            </a:pPr>
            <a:fld id="{29B52AEE-E7E7-4EBF-9C2A-C4F12A9E7B93}" type="slidenum">
              <a:rPr lang="zh-CN" altLang="en-US"/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11550" cy="1414960975"/>
          </a:xfrm>
        </p:spPr>
      </p:sp>
      <p:sp>
        <p:nvSpPr>
          <p:cNvPr id="2457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</p:spPr>
      </p:sp>
      <p:sp>
        <p:nvSpPr>
          <p:cNvPr id="3379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0850" y="1593850"/>
            <a:ext cx="8229600" cy="45275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1800" y="0"/>
            <a:ext cx="308308375" cy="1414959388"/>
          </a:xfrm>
        </p:spPr>
      </p:sp>
      <p:sp>
        <p:nvSpPr>
          <p:cNvPr id="2560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1800" y="0"/>
            <a:ext cx="308308375" cy="1414959388"/>
          </a:xfrm>
        </p:spPr>
      </p:sp>
      <p:sp>
        <p:nvSpPr>
          <p:cNvPr id="2662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1800" y="0"/>
            <a:ext cx="308306788" cy="1414957800"/>
          </a:xfrm>
        </p:spPr>
      </p:sp>
      <p:sp>
        <p:nvSpPr>
          <p:cNvPr id="2765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75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1800" y="0"/>
            <a:ext cx="308306788" cy="1414957800"/>
          </a:xfrm>
        </p:spPr>
      </p:sp>
      <p:sp>
        <p:nvSpPr>
          <p:cNvPr id="2867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6787" cy="1414956213"/>
          </a:xfrm>
        </p:spPr>
      </p:sp>
      <p:sp>
        <p:nvSpPr>
          <p:cNvPr id="2969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2438" y="1595438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1800" y="0"/>
            <a:ext cx="308303613" cy="1414954625"/>
          </a:xfrm>
        </p:spPr>
      </p:sp>
      <p:sp>
        <p:nvSpPr>
          <p:cNvPr id="3072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0850" y="1593850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</p:spPr>
      </p:sp>
      <p:sp>
        <p:nvSpPr>
          <p:cNvPr id="317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</p:spPr>
      </p:sp>
      <p:sp>
        <p:nvSpPr>
          <p:cNvPr id="327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2438" y="1595438"/>
            <a:ext cx="8229600" cy="45275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8D89-B106-4029-9679-DC0EB106BBC4}" type="datetime1">
              <a:rPr lang="zh-CN" altLang="en-US"/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5A56-67CE-4CF4-946E-A582780D0543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BE58-8FD9-4115-8032-7AC83167C755}" type="datetime1">
              <a:rPr lang="zh-CN" altLang="en-US"/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0F78-6FFC-4345-96A2-CF2437B9BC0F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060D-3E8A-436B-BAC5-00C2D5763D0C}" type="datetime1">
              <a:rPr lang="zh-CN" altLang="en-US"/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1EAB-3871-407C-AD51-B90EBF33BAC9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1421-EE46-4A89-BEA0-54DB59DF3448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D4CA-A08F-45E6-889E-5BFB9214913E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2443-B287-41D9-99B2-0F39ED7496A1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F538-B3CC-437E-9998-406E6AD088EF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19E7-410F-45ED-BDE3-D3794FE67512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D4ED-6E0E-4E5D-A789-6D968A1BA6F7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3322-6E94-45B8-8775-E5C8BA76AA91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F029-488E-4138-8B7B-E5F28A5297BF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2D4A-B5BB-45E7-B604-B4F259556D99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0288-9C91-4FF6-A796-C5F577E24615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5A03-E50E-4107-92FF-019545334B7A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DDB7-19A7-4567-8258-79E87E66B007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E5B8-7343-42A0-919E-DC4366DD4ED7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CBC2-779C-407B-9D9C-48CAB36FA993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6A71-73C5-4C6A-B49D-A91DCF0CA502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D23B-9DC5-419C-ABDB-A290E6EF9E3A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BF71-4777-411F-827B-B5E9D53BDBBD}" type="datetime1">
              <a:rPr lang="zh-CN" altLang="en-US"/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A649-D99A-44E5-9428-66E962E6E542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Times New Roman" panose="02020603050405020304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0F138-35EF-4F4E-95B8-9F59ACBDA075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110C-7E71-4634-A1BB-A4533102A255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5F89-C4A5-4452-B5F5-FC50178CB062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85C7-46B8-49AD-A00D-2147B3097B37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3486-7A43-40C3-AB8C-E70E39EA5F6C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B7DE-875C-45C6-8BB1-E254CE41FAF8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7A2F-DBA5-4AE4-9199-E92ED4121B06}" type="datetime1">
              <a:rPr lang="zh-CN" altLang="en-US"/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088A-089A-4906-9580-8A89DCDB71FA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C9AE-5601-492F-BCE1-BA7144C77EEA}" type="datetime1">
              <a:rPr lang="zh-CN" altLang="en-US"/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CE83-8B04-4649-9375-194AB91F9AD3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B575-0AF2-4A09-BC33-386399B0AAC9}" type="datetime1">
              <a:rPr lang="zh-CN" altLang="en-US"/>
            </a:fld>
            <a:endParaRPr lang="en-US" altLang="zh-CN" sz="18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AABD-D2AC-45B0-8BE9-35FC6E39F7F2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4D04-4016-4718-AD0A-5F43B35C1050}" type="datetime1">
              <a:rPr lang="zh-CN" altLang="en-US"/>
            </a:fld>
            <a:endParaRPr lang="en-US" altLang="zh-CN" sz="18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EB56-3563-46A4-9EA1-2CADBE9C3231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2294-1E87-48C3-9584-5943577D482B}" type="datetime1">
              <a:rPr lang="zh-CN" altLang="en-US"/>
            </a:fld>
            <a:endParaRPr lang="en-US" altLang="zh-CN" sz="18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B7F7-41E1-483E-9EE3-6262FC70319D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9D89-AB80-4EA0-B49D-C0D1361ADFE5}" type="datetime1">
              <a:rPr lang="zh-CN" altLang="en-US"/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01E4-0911-4D72-ABA7-BDCAFD2344AD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491B-7895-4FEF-B258-46C679AE297B}" type="datetime1">
              <a:rPr lang="zh-CN" altLang="en-US"/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83F-5C27-4BF9-8CFC-0F1A7A366169}" type="slidenum">
              <a:rPr lang="zh-CN" altLang="en-US"/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  <a:endParaRPr lang="zh-CN" altLang="zh-CN" smtClean="0">
              <a:sym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单击此处编辑母版文本样式</a:t>
            </a:r>
            <a:endParaRPr lang="zh-CN" altLang="zh-CN" smtClean="0">
              <a:sym typeface="Arial" panose="020B0604020202020204" pitchFamily="34" charset="0"/>
            </a:endParaRP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第二级</a:t>
            </a:r>
            <a:endParaRPr lang="zh-CN" altLang="zh-CN" smtClean="0">
              <a:sym typeface="Arial" panose="020B0604020202020204" pitchFamily="34" charset="0"/>
            </a:endParaRP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第三级</a:t>
            </a:r>
            <a:endParaRPr lang="zh-CN" altLang="zh-CN" smtClean="0">
              <a:sym typeface="Arial" panose="020B0604020202020204" pitchFamily="34" charset="0"/>
            </a:endParaRP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第四级</a:t>
            </a:r>
            <a:endParaRPr lang="zh-CN" altLang="zh-CN" smtClean="0">
              <a:sym typeface="Arial" panose="020B0604020202020204" pitchFamily="34" charset="0"/>
            </a:endParaRP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第五级</a:t>
            </a:r>
            <a:endParaRPr lang="zh-CN" altLang="zh-CN" smtClean="0"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fld id="{1CEAF986-8076-4236-A74C-7D06A4D9204D}" type="datetime1">
              <a:rPr lang="zh-CN" altLang="en-US"/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812856D-B552-4A34-A2BF-6AD88307F497}" type="slidenum">
              <a:rPr lang="zh-CN" altLang="en-US"/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Times New Roman" panose="02020603050405020304" pitchFamily="18" charset="0"/>
              </a:rPr>
              <a:t>单击此处编辑母版文本样式</a:t>
            </a:r>
            <a:endParaRPr lang="zh-CN" altLang="zh-CN" smtClean="0">
              <a:sym typeface="Times New Roman" panose="02020603050405020304" pitchFamily="18" charset="0"/>
            </a:endParaRPr>
          </a:p>
          <a:p>
            <a:pPr lvl="1"/>
            <a:r>
              <a:rPr lang="zh-CN" altLang="zh-CN" smtClean="0">
                <a:sym typeface="Times New Roman" panose="02020603050405020304" pitchFamily="18" charset="0"/>
              </a:rPr>
              <a:t>第二级</a:t>
            </a:r>
            <a:endParaRPr lang="zh-CN" altLang="zh-CN" smtClean="0">
              <a:sym typeface="Times New Roman" panose="02020603050405020304" pitchFamily="18" charset="0"/>
            </a:endParaRP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zh-CN" smtClean="0">
                <a:sym typeface="Times New Roman" panose="02020603050405020304" pitchFamily="18" charset="0"/>
              </a:rPr>
              <a:t>单击此处编辑母版标题样式</a:t>
            </a:r>
            <a:endParaRPr lang="zh-CN" altLang="zh-CN" smtClean="0">
              <a:sym typeface="Times New Roman" panose="02020603050405020304" pitchFamily="18" charset="0"/>
            </a:endParaRP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67822CBD-4284-4930-AA5F-4E2277323906}" type="datetime1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F0DCAD79-9EBD-458C-822A-E5EC24834639}" type="slidenum">
              <a:rPr lang="zh-CN" altLang="en-US"/>
            </a:fld>
            <a:endParaRPr lang="en-US" alt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9pPr>
    </p:titleStyle>
    <p:bodyStyle>
      <a:lvl1pPr marL="357505" indent="-357505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357505" indent="-357505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anose="02020603050405020304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9.jpeg"/><Relationship Id="rId13" Type="http://schemas.openxmlformats.org/officeDocument/2006/relationships/image" Target="../media/image8.jpeg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 smtClean="0">
                <a:solidFill>
                  <a:srgbClr val="FF6600"/>
                </a:solidFill>
              </a:rPr>
              <a:t>第</a:t>
            </a:r>
            <a:r>
              <a:rPr lang="en-US" altLang="zh-CN" sz="4800" smtClean="0">
                <a:solidFill>
                  <a:srgbClr val="FF6600"/>
                </a:solidFill>
              </a:rPr>
              <a:t> </a:t>
            </a:r>
            <a:r>
              <a:rPr lang="zh-CN" altLang="en-US" sz="4800" smtClean="0">
                <a:solidFill>
                  <a:srgbClr val="FF6600"/>
                </a:solidFill>
              </a:rPr>
              <a:t>3</a:t>
            </a:r>
            <a:r>
              <a:rPr lang="en-US" altLang="zh-CN" sz="4800" smtClean="0">
                <a:solidFill>
                  <a:srgbClr val="FF6600"/>
                </a:solidFill>
              </a:rPr>
              <a:t> </a:t>
            </a:r>
            <a:r>
              <a:rPr lang="zh-CN" altLang="en-US" sz="4800" smtClean="0">
                <a:solidFill>
                  <a:srgbClr val="FF6600"/>
                </a:solidFill>
              </a:rPr>
              <a:t>课</a:t>
            </a:r>
            <a:endParaRPr lang="zh-CN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zh-CN" altLang="en-US" sz="5400" b="1" smtClean="0">
                <a:solidFill>
                  <a:srgbClr val="000000"/>
                </a:solidFill>
              </a:rPr>
              <a:t>左边那个红色的是我的</a:t>
            </a:r>
            <a:endParaRPr lang="zh-CN" altLang="en-US" sz="5400" b="1" smtClean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《HSK标准教程》第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29093"/>
            <a:ext cx="8229600" cy="1143000"/>
          </a:xfrm>
        </p:spPr>
        <p:txBody>
          <a:bodyPr/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的</a:t>
            </a:r>
            <a:r>
              <a:rPr lang="zh-CN" altLang="en-US" sz="6000" dirty="0" smtClean="0"/>
              <a:t>字短语</a:t>
            </a:r>
            <a:endParaRPr lang="zh-CN" altLang="en-US" sz="6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402590" y="3429000"/>
            <a:ext cx="84302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th-TH" sz="2800"/>
              <a:t>表示所属关系</a:t>
            </a:r>
            <a:r>
              <a:rPr lang="en-US" altLang="zh-CN" sz="2800"/>
              <a:t> indicate possession / show ownership</a:t>
            </a:r>
            <a:endParaRPr lang="en-US" altLang="zh-CN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th-TH" sz="2800"/>
              <a:t>表示性质或特征</a:t>
            </a:r>
            <a:r>
              <a:rPr lang="en-US" altLang="zh-CN" sz="2800"/>
              <a:t>  indicate quality or characteristic</a:t>
            </a:r>
            <a:endParaRPr lang="en-US" altLang="zh-CN" sz="280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D4EC3BFC-E973-4BC6-8339-0845707C5482}" type="slidenum">
              <a:rPr lang="zh-CN" altLang="en-US" smtClean="0"/>
            </a:fld>
            <a:endParaRPr lang="en-US" altLang="zh-CN" sz="1800" smtClean="0"/>
          </a:p>
        </p:txBody>
      </p:sp>
      <p:sp>
        <p:nvSpPr>
          <p:cNvPr id="13322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3323" name="矩形 5"/>
          <p:cNvSpPr>
            <a:spLocks noChangeArrowheads="1"/>
          </p:cNvSpPr>
          <p:nvPr/>
        </p:nvSpPr>
        <p:spPr bwMode="auto">
          <a:xfrm>
            <a:off x="5486400" y="5280025"/>
            <a:ext cx="3095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3324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13325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</a:ln>
        </p:spPr>
      </p:cxn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279650" y="733425"/>
            <a:ext cx="5685790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这</a:t>
            </a:r>
            <a:r>
              <a:rPr lang="zh-CN" altLang="en-US" sz="2800" b="1" dirty="0"/>
              <a:t>本书不是</a:t>
            </a:r>
            <a:r>
              <a:rPr lang="zh-CN" altLang="en-US" sz="2800" b="1" dirty="0" smtClean="0"/>
              <a:t>我       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的      </a:t>
            </a:r>
            <a:r>
              <a:rPr lang="zh-CN" altLang="en-US" sz="2800" b="1" dirty="0" smtClean="0"/>
              <a:t>。                           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 smtClean="0"/>
              <a:t>这个</a:t>
            </a:r>
            <a:r>
              <a:rPr lang="zh-CN" altLang="en-US" sz="2800" b="1" dirty="0"/>
              <a:t>杯子是昨天</a:t>
            </a:r>
            <a:r>
              <a:rPr lang="zh-CN" altLang="en-US" sz="2800" b="1" dirty="0" smtClean="0"/>
              <a:t>买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的      </a:t>
            </a:r>
            <a:r>
              <a:rPr lang="zh-CN" altLang="en-US" sz="2800" b="1" dirty="0" smtClean="0"/>
              <a:t>。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 smtClean="0"/>
              <a:t>这</a:t>
            </a:r>
            <a:r>
              <a:rPr lang="zh-CN" altLang="en-US" sz="2800" b="1" dirty="0"/>
              <a:t>块手表是</a:t>
            </a:r>
            <a:r>
              <a:rPr lang="zh-CN" altLang="en-US" sz="2800" b="1" dirty="0" smtClean="0"/>
              <a:t>你       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的     </a:t>
            </a:r>
            <a:r>
              <a:rPr lang="zh-CN" altLang="en-US" sz="2800" b="1" dirty="0" smtClean="0"/>
              <a:t>吗？</a:t>
            </a:r>
            <a:endParaRPr lang="zh-CN" altLang="en-US" sz="2800" b="1" dirty="0"/>
          </a:p>
        </p:txBody>
      </p:sp>
      <p:sp>
        <p:nvSpPr>
          <p:cNvPr id="21527" name="圆角矩形 7"/>
          <p:cNvSpPr>
            <a:spLocks noChangeArrowheads="1"/>
          </p:cNvSpPr>
          <p:nvPr/>
        </p:nvSpPr>
        <p:spPr bwMode="auto">
          <a:xfrm>
            <a:off x="544513" y="3084513"/>
            <a:ext cx="6923087" cy="60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lIns="90170" tIns="46990" rIns="90170" bIns="46990"/>
          <a:lstStyle/>
          <a:p>
            <a:endParaRPr lang="zh-CN" altLang="zh-CN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44513" y="3168650"/>
            <a:ext cx="7878762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 动词（v.）/形容词（adj.）/代词+</a:t>
            </a:r>
            <a:r>
              <a:rPr lang="zh-CN" altLang="en-US" sz="2800" b="1">
                <a:solidFill>
                  <a:srgbClr val="FF0000"/>
                </a:solidFill>
              </a:rPr>
              <a:t>的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538413" y="4070350"/>
            <a:ext cx="4014787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这</a:t>
            </a:r>
            <a:r>
              <a:rPr lang="zh-CN" altLang="en-US" sz="2800" b="1" dirty="0"/>
              <a:t>支笔不是我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那盒牛奶是昨天喝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 smtClean="0"/>
              <a:t>我</a:t>
            </a:r>
            <a:r>
              <a:rPr lang="zh-CN" altLang="en-US" sz="2800" b="1" dirty="0"/>
              <a:t>喜欢那件红色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 bwMode="auto">
          <a:xfrm>
            <a:off x="5795963" y="733425"/>
            <a:ext cx="758825" cy="2192655"/>
          </a:xfrm>
          <a:prstGeom prst="rect">
            <a:avLst/>
          </a:prstGeom>
          <a:noFill/>
          <a:ln w="6350">
            <a:prstDash val="sysDot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bldLvl="0" autoUpdateAnimBg="0"/>
      <p:bldP spid="21527" grpId="0" bldLvl="0" animBg="1" autoUpdateAnimBg="0"/>
      <p:bldP spid="21529" grpId="0" bldLvl="0" autoUpdateAnimBg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29093"/>
            <a:ext cx="8229600" cy="1143000"/>
          </a:xfrm>
        </p:spPr>
        <p:txBody>
          <a:bodyPr/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一下</a:t>
            </a:r>
            <a:br>
              <a:rPr lang="zh-CN" altLang="en-US" sz="6000" dirty="0" smtClean="0">
                <a:solidFill>
                  <a:srgbClr val="FF0000"/>
                </a:solidFill>
              </a:rPr>
            </a:br>
            <a:r>
              <a:rPr lang="en-US" altLang="zh-CN" sz="4000" dirty="0" smtClean="0">
                <a:solidFill>
                  <a:schemeClr val="tx1"/>
                </a:solidFill>
              </a:rPr>
              <a:t>adverb</a:t>
            </a:r>
            <a:endParaRPr lang="en-US" altLang="zh-CN" sz="4000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590" y="3429000"/>
            <a:ext cx="84302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/>
              <a:t>表示动作的短暂性或轻微性，常用于口语中使语气更柔和</a:t>
            </a:r>
            <a:r>
              <a:rPr lang="en-US" altLang="zh-CN" sz="2800"/>
              <a:t> Indicate the brevity or slightness of an action, often used in spoken language to make the tone more gentle.</a:t>
            </a:r>
            <a:endParaRPr lang="en-US" altLang="zh-CN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EFDB1E4D-53D1-48EB-BDF7-DC627A6B60F0}" type="slidenum">
              <a:rPr lang="zh-CN" altLang="en-US" smtClean="0"/>
            </a:fld>
            <a:endParaRPr lang="en-US" altLang="zh-CN" sz="1800" smtClean="0"/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5486400" y="5280025"/>
            <a:ext cx="3095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4341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14342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</a:ln>
        </p:spPr>
      </p:cxnSp>
      <p:sp>
        <p:nvSpPr>
          <p:cNvPr id="23558" name="圆角矩形 7"/>
          <p:cNvSpPr>
            <a:spLocks noChangeArrowheads="1"/>
          </p:cNvSpPr>
          <p:nvPr/>
        </p:nvSpPr>
        <p:spPr bwMode="auto">
          <a:xfrm>
            <a:off x="344488" y="911225"/>
            <a:ext cx="8043862" cy="603250"/>
          </a:xfrm>
          <a:prstGeom prst="roundRect">
            <a:avLst>
              <a:gd name="adj" fmla="val 16667"/>
            </a:avLst>
          </a:prstGeom>
          <a:solidFill>
            <a:srgbClr val="FF00FF">
              <a:alpha val="50195"/>
            </a:srgbClr>
          </a:solidFill>
          <a:ln w="9525">
            <a:noFill/>
            <a:round/>
          </a:ln>
        </p:spPr>
        <p:txBody>
          <a:bodyPr lIns="90170" tIns="46990" rIns="90170" bIns="46990"/>
          <a:lstStyle/>
          <a:p>
            <a:endParaRPr lang="zh-CN" altLang="zh-CN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84200" y="995363"/>
            <a:ext cx="94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主语</a:t>
            </a:r>
            <a:endParaRPr lang="zh-CN" altLang="en-US" sz="2800" b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279650" y="995363"/>
            <a:ext cx="19240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动词（v.）</a:t>
            </a:r>
            <a:endParaRPr lang="zh-CN" altLang="en-US" sz="2800" b="1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203700" y="996950"/>
            <a:ext cx="102552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一下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7388" y="2540000"/>
            <a:ext cx="6640512" cy="164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你             休息     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一下  </a:t>
            </a:r>
            <a:r>
              <a:rPr lang="zh-CN" altLang="en-US" sz="2800" b="1" dirty="0" smtClean="0"/>
              <a:t>吧</a:t>
            </a:r>
            <a:r>
              <a:rPr lang="zh-CN" altLang="en-US" sz="2800" b="1" dirty="0"/>
              <a:t>。           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endParaRPr lang="zh-CN" altLang="en-US" sz="2800" b="1" dirty="0"/>
          </a:p>
          <a:p>
            <a:endParaRPr lang="zh-CN" altLang="en-US" dirty="0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87388" y="3667125"/>
            <a:ext cx="6884987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我             问    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一下</a:t>
            </a:r>
            <a:r>
              <a:rPr lang="zh-CN" altLang="en-US" sz="2800" b="1" dirty="0"/>
              <a:t>             老师。</a:t>
            </a:r>
            <a:endParaRPr lang="zh-CN" altLang="en-US" sz="2800" b="1" dirty="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85800" y="1746250"/>
            <a:ext cx="71532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我       看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一下 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。    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231900" y="4595813"/>
            <a:ext cx="4254500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/>
              <a:t>他看了</a:t>
            </a:r>
            <a:r>
              <a:rPr lang="zh-CN" altLang="en-US" sz="2400" b="1">
                <a:solidFill>
                  <a:srgbClr val="FF0000"/>
                </a:solidFill>
              </a:rPr>
              <a:t>一下</a:t>
            </a:r>
            <a:r>
              <a:rPr lang="zh-CN" altLang="en-US" sz="2400" b="1"/>
              <a:t>时间。</a:t>
            </a:r>
            <a:endParaRPr lang="zh-CN" altLang="en-US" sz="2400" b="1"/>
          </a:p>
          <a:p>
            <a:r>
              <a:rPr lang="zh-CN" altLang="en-US" sz="2400" b="1"/>
              <a:t>我看</a:t>
            </a:r>
            <a:r>
              <a:rPr lang="zh-CN" altLang="en-US" sz="2400" b="1">
                <a:solidFill>
                  <a:srgbClr val="FF0000"/>
                </a:solidFill>
              </a:rPr>
              <a:t>一下</a:t>
            </a:r>
            <a:r>
              <a:rPr lang="zh-CN" altLang="en-US" sz="2400" b="1"/>
              <a:t>你的书。</a:t>
            </a:r>
            <a:endParaRPr lang="zh-CN" altLang="en-US" sz="2400" b="1"/>
          </a:p>
          <a:p>
            <a:r>
              <a:rPr lang="zh-CN" altLang="en-US" sz="2400" b="1"/>
              <a:t>让我尝</a:t>
            </a:r>
            <a:r>
              <a:rPr lang="zh-CN" altLang="en-US" sz="2400" b="1">
                <a:solidFill>
                  <a:srgbClr val="FF0000"/>
                </a:solidFill>
              </a:rPr>
              <a:t>一下</a:t>
            </a:r>
            <a:r>
              <a:rPr lang="zh-CN" altLang="en-US" sz="2400" b="1"/>
              <a:t>你做的菜。</a:t>
            </a:r>
            <a:endParaRPr lang="zh-CN" altLang="en-US" sz="2400" b="1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895975" y="1012825"/>
            <a:ext cx="20351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/>
              <a:t>宾语（O.）</a:t>
            </a:r>
            <a:endParaRPr lang="zh-CN" altLang="en-US" sz="2400" b="1"/>
          </a:p>
        </p:txBody>
      </p:sp>
      <p:sp>
        <p:nvSpPr>
          <p:cNvPr id="16" name="矩形 15"/>
          <p:cNvSpPr/>
          <p:nvPr/>
        </p:nvSpPr>
        <p:spPr bwMode="auto">
          <a:xfrm>
            <a:off x="4203700" y="1746250"/>
            <a:ext cx="1025525" cy="2438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ldLvl="0" animBg="1" autoUpdateAnimBg="0"/>
      <p:bldP spid="23559" grpId="0" bldLvl="0" autoUpdateAnimBg="0"/>
      <p:bldP spid="23560" grpId="0" bldLvl="0" autoUpdateAnimBg="0"/>
      <p:bldP spid="23561" grpId="0" bldLvl="0" autoUpdateAnimBg="0"/>
      <p:bldP spid="23562" grpId="0" bldLvl="0" autoUpdateAnimBg="0"/>
      <p:bldP spid="23563" grpId="0" bldLvl="0" autoUpdateAnimBg="0"/>
      <p:bldP spid="23564" grpId="0" bldLvl="0" autoUpdateAnimBg="0"/>
      <p:bldP spid="23566" grpId="0" bldLvl="0" autoUpdateAnimBg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29093"/>
            <a:ext cx="8229600" cy="1143000"/>
          </a:xfrm>
        </p:spPr>
        <p:txBody>
          <a:bodyPr/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真</a:t>
            </a:r>
            <a:br>
              <a:rPr lang="zh-CN" altLang="en-US" sz="6000" dirty="0" smtClean="0">
                <a:solidFill>
                  <a:srgbClr val="FF0000"/>
                </a:solidFill>
              </a:rPr>
            </a:br>
            <a:r>
              <a:rPr lang="en-US" altLang="zh-CN" sz="4000" dirty="0" smtClean="0">
                <a:solidFill>
                  <a:schemeClr val="tx1"/>
                </a:solidFill>
              </a:rPr>
              <a:t>adverb</a:t>
            </a:r>
            <a:endParaRPr lang="en-US" altLang="zh-CN" sz="4000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590" y="3429000"/>
            <a:ext cx="84302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/>
              <a:t>表示程度高、情感强烈或感叹</a:t>
            </a:r>
            <a:endParaRPr lang="zh-CN" alt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/>
              <a:t> Indicate a high degree, strong emotion, or exclamation</a:t>
            </a:r>
            <a:endParaRPr lang="en-US" altLang="zh-CN" sz="280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80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3898CC7A-92CD-45FA-9C1E-6BF6382A00AB}" type="slidenum">
              <a:rPr lang="zh-CN" altLang="en-US" smtClean="0"/>
            </a:fld>
            <a:endParaRPr lang="en-US" altLang="zh-CN" sz="1800" smtClean="0"/>
          </a:p>
        </p:txBody>
      </p:sp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5486400" y="5280025"/>
            <a:ext cx="3095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5365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15366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</a:ln>
        </p:spPr>
      </p:cxnSp>
      <p:sp>
        <p:nvSpPr>
          <p:cNvPr id="25606" name="圆角矩形 7"/>
          <p:cNvSpPr>
            <a:spLocks noChangeArrowheads="1"/>
          </p:cNvSpPr>
          <p:nvPr/>
        </p:nvSpPr>
        <p:spPr bwMode="auto">
          <a:xfrm>
            <a:off x="1564640" y="931863"/>
            <a:ext cx="5764848" cy="6032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lIns="90170" tIns="46990" rIns="90170" bIns="46990"/>
          <a:lstStyle/>
          <a:p>
            <a:endParaRPr lang="zh-CN" altLang="zh-CN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711450" y="931863"/>
            <a:ext cx="19240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43350" y="996950"/>
            <a:ext cx="2251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/>
              <a:t>形容词（adj.）</a:t>
            </a:r>
            <a:endParaRPr lang="zh-CN" altLang="en-US" sz="2400" b="1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75920" y="2541588"/>
            <a:ext cx="6953568" cy="1646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你女儿的</a:t>
            </a:r>
            <a:r>
              <a:rPr lang="zh-CN" altLang="en-US" sz="2800" b="1" dirty="0" smtClean="0"/>
              <a:t>房间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真         </a:t>
            </a:r>
            <a:r>
              <a:rPr lang="zh-CN" altLang="en-US" sz="2800" b="1" dirty="0"/>
              <a:t>大啊！           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endParaRPr lang="zh-CN" altLang="en-US" sz="2800" b="1" dirty="0"/>
          </a:p>
          <a:p>
            <a:endParaRPr lang="zh-CN" altLang="en-US" dirty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85800" y="1746250"/>
            <a:ext cx="715327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      今天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真</a:t>
            </a:r>
            <a:r>
              <a:rPr lang="zh-CN" altLang="en-US" sz="2800" b="1">
                <a:latin typeface="宋体" panose="02010600030101010101" pitchFamily="2" charset="-122"/>
              </a:rPr>
              <a:t>     热啊 ！     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31900" y="4595813"/>
            <a:ext cx="4254500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/>
              <a:t>你们学校的人</a:t>
            </a:r>
            <a:r>
              <a:rPr lang="zh-CN" altLang="en-US" sz="2400" b="1" dirty="0">
                <a:solidFill>
                  <a:srgbClr val="FF0000"/>
                </a:solidFill>
              </a:rPr>
              <a:t>真</a:t>
            </a:r>
            <a:r>
              <a:rPr lang="zh-CN" altLang="en-US" sz="2400" b="1" dirty="0"/>
              <a:t>多啊！</a:t>
            </a:r>
            <a:endParaRPr lang="zh-CN" altLang="en-US" sz="2400" b="1" dirty="0"/>
          </a:p>
          <a:p>
            <a:r>
              <a:rPr lang="zh-CN" altLang="en-US" sz="2400" b="1" dirty="0"/>
              <a:t>   </a:t>
            </a:r>
            <a:r>
              <a:rPr lang="zh-CN" altLang="en-US" sz="2400" b="1" dirty="0" smtClean="0"/>
              <a:t>        </a:t>
            </a:r>
            <a:r>
              <a:rPr lang="zh-CN" altLang="en-US" sz="2400" b="1" dirty="0"/>
              <a:t>你今天</a:t>
            </a:r>
            <a:r>
              <a:rPr lang="zh-CN" altLang="en-US" sz="2400" b="1" dirty="0">
                <a:solidFill>
                  <a:srgbClr val="FF0000"/>
                </a:solidFill>
              </a:rPr>
              <a:t>真</a:t>
            </a:r>
            <a:r>
              <a:rPr lang="zh-CN" altLang="en-US" sz="2400" b="1" dirty="0"/>
              <a:t>漂亮！</a:t>
            </a:r>
            <a:endParaRPr lang="zh-CN" altLang="en-US" sz="2400" b="1" dirty="0"/>
          </a:p>
          <a:p>
            <a:r>
              <a:rPr lang="zh-CN" altLang="en-US" sz="2400" b="1" dirty="0"/>
              <a:t>       你的女儿</a:t>
            </a:r>
            <a:r>
              <a:rPr lang="zh-CN" altLang="en-US" sz="2400" b="1" dirty="0">
                <a:solidFill>
                  <a:srgbClr val="FF0000"/>
                </a:solidFill>
              </a:rPr>
              <a:t>真</a:t>
            </a:r>
            <a:r>
              <a:rPr lang="zh-CN" altLang="en-US" sz="2400" b="1" dirty="0"/>
              <a:t>可爱！</a:t>
            </a:r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87388" y="3695700"/>
            <a:ext cx="51101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    </a:t>
            </a:r>
            <a:r>
              <a:rPr lang="zh-CN" altLang="en-US" sz="2800" b="1" dirty="0" smtClean="0"/>
              <a:t>今天天气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真          </a:t>
            </a:r>
            <a:r>
              <a:rPr lang="zh-CN" altLang="en-US" sz="2800" b="1" dirty="0"/>
              <a:t>好啊！</a:t>
            </a:r>
            <a:endParaRPr lang="zh-CN" altLang="en-US" sz="2800" b="1" dirty="0"/>
          </a:p>
        </p:txBody>
      </p:sp>
      <p:sp>
        <p:nvSpPr>
          <p:cNvPr id="14" name="矩形 13"/>
          <p:cNvSpPr/>
          <p:nvPr/>
        </p:nvSpPr>
        <p:spPr bwMode="auto">
          <a:xfrm>
            <a:off x="2711450" y="1746250"/>
            <a:ext cx="844550" cy="24726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ldLvl="0" animBg="1" autoUpdateAnimBg="0"/>
      <p:bldP spid="25607" grpId="0" bldLvl="0" autoUpdateAnimBg="0"/>
      <p:bldP spid="25608" grpId="0" bldLvl="0" autoUpdateAnimBg="0"/>
      <p:bldP spid="25609" grpId="0" bldLvl="0" autoUpdateAnimBg="0"/>
      <p:bldP spid="25610" grpId="0" bldLvl="0" autoUpdateAnimBg="0"/>
      <p:bldP spid="25612" grpId="0" bldLvl="0" autoUpdateAnimBg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>
            <a:spLocks noChangeArrowheads="1"/>
          </p:cNvSpPr>
          <p:nvPr/>
        </p:nvSpPr>
        <p:spPr bwMode="auto">
          <a:xfrm>
            <a:off x="492125" y="1146175"/>
            <a:ext cx="5164138" cy="4827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latin typeface="+mn-ea"/>
                <a:ea typeface="+mn-ea"/>
                <a:sym typeface="宋体" panose="02010600030101010101" pitchFamily="2" charset="-122"/>
              </a:rPr>
              <a:t>A：这块手表是你的吗？</a:t>
            </a:r>
            <a:endParaRPr lang="zh-CN" altLang="en-US" sz="28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ea typeface="+mn-ea"/>
                <a:sym typeface="宋体" panose="02010600030101010101" pitchFamily="2" charset="-122"/>
              </a:rPr>
              <a:t>B：不是我的，是我爸爸的。</a:t>
            </a: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chemeClr val="tx2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+mn-ea"/>
                <a:ea typeface="+mn-ea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多少钱买的？</a:t>
            </a:r>
            <a:endParaRPr lang="zh-CN" altLang="en-US" sz="2800" b="1" dirty="0">
              <a:latin typeface="+mn-ea"/>
              <a:ea typeface="+mn-ea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ea typeface="+mn-ea"/>
                <a:sym typeface="宋体" panose="02010600030101010101" pitchFamily="2" charset="-122"/>
              </a:rPr>
              <a:t>B：三千多块。</a:t>
            </a: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400" b="1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27651" name="Text Box 5"/>
          <p:cNvSpPr>
            <a:spLocks noChangeArrowheads="1"/>
          </p:cNvSpPr>
          <p:nvPr/>
        </p:nvSpPr>
        <p:spPr bwMode="auto">
          <a:xfrm>
            <a:off x="1308100" y="392113"/>
            <a:ext cx="1096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在房间</a:t>
            </a:r>
            <a:endParaRPr lang="zh-CN" altLang="en-US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922338" y="849313"/>
            <a:ext cx="2073275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6389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00FF"/>
            </a:solidFill>
            <a:round/>
          </a:ln>
        </p:spPr>
      </p:cxnSp>
      <p:pic>
        <p:nvPicPr>
          <p:cNvPr id="27654" name="Picture 6" descr="u=71479692,1986774096&amp;fm=2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81179" y="4654501"/>
            <a:ext cx="1958022" cy="195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1086485" y="968375"/>
            <a:ext cx="5029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zhè kuài shǒu biǎo shì nǐ de mɑ</a:t>
            </a:r>
            <a:r>
              <a:rPr lang="zh-CN" altLang="en-US"/>
              <a:t>？</a:t>
            </a:r>
            <a:r>
              <a:rPr lang="en-US" altLang="th-TH"/>
              <a:t> </a:t>
            </a:r>
            <a:endParaRPr lang="en-US" altLang="th-TH"/>
          </a:p>
        </p:txBody>
      </p:sp>
      <p:sp>
        <p:nvSpPr>
          <p:cNvPr id="3" name="文本框 2"/>
          <p:cNvSpPr txBox="1"/>
          <p:nvPr/>
        </p:nvSpPr>
        <p:spPr>
          <a:xfrm>
            <a:off x="1021715" y="213296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bù shì wǒ de</a:t>
            </a:r>
            <a:r>
              <a:rPr lang="zh-CN" altLang="en-US"/>
              <a:t>，</a:t>
            </a:r>
            <a:r>
              <a:rPr lang="en-US" altLang="th-TH"/>
              <a:t> shì wǒ bà bà de </a:t>
            </a:r>
            <a:endParaRPr lang="en-US" altLang="th-TH"/>
          </a:p>
        </p:txBody>
      </p:sp>
      <p:sp>
        <p:nvSpPr>
          <p:cNvPr id="4" name="文本框 3"/>
          <p:cNvSpPr txBox="1"/>
          <p:nvPr/>
        </p:nvSpPr>
        <p:spPr>
          <a:xfrm>
            <a:off x="1199515" y="3297555"/>
            <a:ext cx="3352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duō shǎo qián mǎi de</a:t>
            </a:r>
            <a:r>
              <a:rPr lang="zh-CN" altLang="en-US"/>
              <a:t>？</a:t>
            </a:r>
            <a:r>
              <a:rPr lang="en-US" altLang="th-TH"/>
              <a:t> </a:t>
            </a:r>
            <a:endParaRPr lang="en-US" altLang="th-TH"/>
          </a:p>
        </p:txBody>
      </p:sp>
      <p:sp>
        <p:nvSpPr>
          <p:cNvPr id="5" name="文本框 4"/>
          <p:cNvSpPr txBox="1"/>
          <p:nvPr/>
        </p:nvSpPr>
        <p:spPr>
          <a:xfrm>
            <a:off x="1021715" y="4578985"/>
            <a:ext cx="2743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sān qiān duō kuài</a:t>
            </a:r>
            <a:endParaRPr lang="en-US" alt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>
            <a:spLocks noChangeArrowheads="1"/>
          </p:cNvSpPr>
          <p:nvPr/>
        </p:nvSpPr>
        <p:spPr bwMode="auto">
          <a:xfrm>
            <a:off x="492125" y="1146175"/>
            <a:ext cx="5827395" cy="4827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latin typeface="+mn-ea"/>
                <a:ea typeface="+mn-ea"/>
                <a:sym typeface="宋体" panose="02010600030101010101" pitchFamily="2" charset="-122"/>
              </a:rPr>
              <a:t>A：这是今天早上的报纸吗？</a:t>
            </a:r>
            <a:endParaRPr lang="zh-CN" altLang="en-US" sz="28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ea typeface="+mn-ea"/>
                <a:sym typeface="宋体" panose="02010600030101010101" pitchFamily="2" charset="-122"/>
              </a:rPr>
              <a:t>B：不是，是昨天的。</a:t>
            </a: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chemeClr val="tx2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+mn-ea"/>
                <a:ea typeface="+mn-ea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latin typeface="+mn-ea"/>
                <a:ea typeface="+mn-ea"/>
                <a:sym typeface="宋体" panose="02010600030101010101" pitchFamily="2" charset="-122"/>
              </a:rPr>
              <a:t>你听，是不是送报纸的来了？</a:t>
            </a:r>
            <a:endParaRPr lang="zh-CN" altLang="en-US" sz="28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ea typeface="+mn-ea"/>
                <a:sym typeface="宋体" panose="02010600030101010101" pitchFamily="2" charset="-122"/>
              </a:rPr>
              <a:t>B：我看一下，不是，是送牛奶的。</a:t>
            </a: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400" b="1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28675" name="Text Box 5"/>
          <p:cNvSpPr>
            <a:spLocks noChangeArrowheads="1"/>
          </p:cNvSpPr>
          <p:nvPr/>
        </p:nvSpPr>
        <p:spPr bwMode="auto">
          <a:xfrm>
            <a:off x="1308100" y="392113"/>
            <a:ext cx="1096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在家里</a:t>
            </a:r>
            <a:endParaRPr lang="zh-CN" alt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922338" y="849313"/>
            <a:ext cx="2073275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7413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00FF"/>
            </a:solidFill>
            <a:round/>
          </a:ln>
        </p:spPr>
      </p:cxnSp>
      <p:pic>
        <p:nvPicPr>
          <p:cNvPr id="28678" name="Picture 6" descr="u=2554482224,464958542&amp;fm=2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31946" y="4348480"/>
            <a:ext cx="2944083" cy="21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036320" y="1019175"/>
            <a:ext cx="6400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zhè shì jīn tiān zǎo shànɡ de bào zhǐ mɑ</a:t>
            </a:r>
            <a:r>
              <a:rPr lang="zh-CN" altLang="en-US"/>
              <a:t>？</a:t>
            </a:r>
            <a:r>
              <a:rPr lang="en-US" altLang="th-TH"/>
              <a:t> </a:t>
            </a:r>
            <a:endParaRPr lang="en-US" altLang="th-TH"/>
          </a:p>
        </p:txBody>
      </p:sp>
      <p:sp>
        <p:nvSpPr>
          <p:cNvPr id="3" name="文本框 2"/>
          <p:cNvSpPr txBox="1"/>
          <p:nvPr/>
        </p:nvSpPr>
        <p:spPr>
          <a:xfrm>
            <a:off x="1115060" y="2172970"/>
            <a:ext cx="3657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bù shì</a:t>
            </a:r>
            <a:r>
              <a:rPr lang="zh-CN" altLang="en-US"/>
              <a:t>，</a:t>
            </a:r>
            <a:r>
              <a:rPr lang="en-US" altLang="th-TH"/>
              <a:t> shì zuó tiān de </a:t>
            </a:r>
            <a:endParaRPr lang="en-US" altLang="th-TH"/>
          </a:p>
        </p:txBody>
      </p:sp>
      <p:sp>
        <p:nvSpPr>
          <p:cNvPr id="4" name="文本框 3"/>
          <p:cNvSpPr txBox="1"/>
          <p:nvPr/>
        </p:nvSpPr>
        <p:spPr>
          <a:xfrm>
            <a:off x="1115060" y="3326765"/>
            <a:ext cx="6553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nǐ tīnɡ</a:t>
            </a:r>
            <a:r>
              <a:rPr lang="zh-CN" altLang="en-US"/>
              <a:t>，</a:t>
            </a:r>
            <a:r>
              <a:rPr lang="en-US" altLang="th-TH"/>
              <a:t> shì bù shi sònɡ bào zhǐ de lái le</a:t>
            </a:r>
            <a:r>
              <a:rPr lang="zh-CN" altLang="en-US"/>
              <a:t>？</a:t>
            </a:r>
            <a:r>
              <a:rPr lang="en-US" altLang="th-TH"/>
              <a:t> </a:t>
            </a:r>
            <a:endParaRPr lang="en-US" altLang="th-TH"/>
          </a:p>
        </p:txBody>
      </p:sp>
      <p:sp>
        <p:nvSpPr>
          <p:cNvPr id="5" name="文本框 4"/>
          <p:cNvSpPr txBox="1"/>
          <p:nvPr/>
        </p:nvSpPr>
        <p:spPr>
          <a:xfrm>
            <a:off x="1115060" y="4570730"/>
            <a:ext cx="6400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wǒ kàn yí xià </a:t>
            </a:r>
            <a:r>
              <a:rPr lang="zh-CN" altLang="en-US"/>
              <a:t>，</a:t>
            </a:r>
            <a:r>
              <a:rPr lang="en-US" altLang="th-TH"/>
              <a:t>bù shì</a:t>
            </a:r>
            <a:r>
              <a:rPr lang="zh-CN" altLang="en-US"/>
              <a:t>，</a:t>
            </a:r>
            <a:r>
              <a:rPr lang="en-US" altLang="th-TH"/>
              <a:t> shì sònɡ niú nǎi de .</a:t>
            </a:r>
            <a:endParaRPr lang="en-US" alt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>
            <a:spLocks noChangeArrowheads="1"/>
          </p:cNvSpPr>
          <p:nvPr/>
        </p:nvSpPr>
        <p:spPr bwMode="auto">
          <a:xfrm>
            <a:off x="492125" y="1146175"/>
            <a:ext cx="8097520" cy="5429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latin typeface="+mn-ea"/>
                <a:ea typeface="+mn-ea"/>
                <a:sym typeface="宋体" panose="02010600030101010101" pitchFamily="2" charset="-122"/>
              </a:rPr>
              <a:t>A：这是谁的房间？</a:t>
            </a:r>
            <a:endParaRPr lang="zh-CN" altLang="en-US" sz="28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ea typeface="+mn-ea"/>
                <a:sym typeface="宋体" panose="02010600030101010101" pitchFamily="2" charset="-122"/>
              </a:rPr>
              <a:t>B：这是我和我丈夫的，旁边那个小的房间是我女儿的。</a:t>
            </a: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chemeClr val="tx2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+mn-ea"/>
                <a:ea typeface="+mn-ea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你女儿的房间真漂亮！都是粉色的。</a:t>
            </a:r>
            <a:endParaRPr lang="zh-CN" altLang="en-US" sz="2800" b="1" dirty="0">
              <a:latin typeface="+mn-ea"/>
              <a:ea typeface="+mn-ea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ea typeface="+mn-ea"/>
                <a:sym typeface="宋体" panose="02010600030101010101" pitchFamily="2" charset="-122"/>
              </a:rPr>
              <a:t>B：是啊，粉色是我女儿最喜欢的颜色。</a:t>
            </a: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400" b="1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29699" name="Text Box 5"/>
          <p:cNvSpPr>
            <a:spLocks noChangeArrowheads="1"/>
          </p:cNvSpPr>
          <p:nvPr/>
        </p:nvSpPr>
        <p:spPr bwMode="auto">
          <a:xfrm>
            <a:off x="1308100" y="392113"/>
            <a:ext cx="1096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在家里</a:t>
            </a:r>
            <a:endParaRPr lang="zh-CN" altLang="en-US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922338" y="849313"/>
            <a:ext cx="2073275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8437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00FF"/>
            </a:solidFill>
            <a:round/>
          </a:ln>
        </p:spPr>
      </p:cxnSp>
      <p:pic>
        <p:nvPicPr>
          <p:cNvPr id="29702" name="Picture 6" descr="u=823065046,3749703378&amp;fm=21&amp;gp=0[1]"/>
          <p:cNvPicPr>
            <a:picLocks noChangeAspect="1" noChangeArrowheads="1"/>
          </p:cNvPicPr>
          <p:nvPr/>
        </p:nvPicPr>
        <p:blipFill>
          <a:blip r:embed="rId1" cstate="print"/>
          <a:srcRect t="159" b="8558"/>
          <a:stretch>
            <a:fillRect/>
          </a:stretch>
        </p:blipFill>
        <p:spPr bwMode="auto">
          <a:xfrm>
            <a:off x="6887845" y="107950"/>
            <a:ext cx="2118995" cy="209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965200" y="925195"/>
            <a:ext cx="4114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zhè shì shuí de fánɡ jiān? </a:t>
            </a:r>
            <a:endParaRPr lang="en-US" altLang="th-TH"/>
          </a:p>
        </p:txBody>
      </p:sp>
      <p:sp>
        <p:nvSpPr>
          <p:cNvPr id="3" name="文本框 2"/>
          <p:cNvSpPr txBox="1"/>
          <p:nvPr/>
        </p:nvSpPr>
        <p:spPr>
          <a:xfrm>
            <a:off x="630555" y="2205355"/>
            <a:ext cx="10795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zhè shì wǒ hé wǒ zhànɡ fū de, pánɡ biān nà ɡe xiǎo de fánɡ jiān shì wǒ nǚ ér de </a:t>
            </a:r>
            <a:endParaRPr lang="en-US" altLang="th-TH"/>
          </a:p>
        </p:txBody>
      </p:sp>
      <p:sp>
        <p:nvSpPr>
          <p:cNvPr id="4" name="文本框 3"/>
          <p:cNvSpPr txBox="1"/>
          <p:nvPr/>
        </p:nvSpPr>
        <p:spPr>
          <a:xfrm>
            <a:off x="965200" y="3928110"/>
            <a:ext cx="8686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nǐ nǚ ér de fánɡ jiān zhēn piào liànɡ! dōu shì fěn sè de </a:t>
            </a:r>
            <a:endParaRPr lang="en-US" altLang="th-TH"/>
          </a:p>
        </p:txBody>
      </p:sp>
      <p:sp>
        <p:nvSpPr>
          <p:cNvPr id="5" name="文本框 4"/>
          <p:cNvSpPr txBox="1"/>
          <p:nvPr/>
        </p:nvSpPr>
        <p:spPr>
          <a:xfrm>
            <a:off x="1101090" y="5120640"/>
            <a:ext cx="7315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shì ɑ, fěn sè shì wǒ nǚ ér zuì xǐ huān de yán sè</a:t>
            </a:r>
            <a:endParaRPr lang="en-US" alt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>
            <a:spLocks noChangeArrowheads="1"/>
          </p:cNvSpPr>
          <p:nvPr/>
        </p:nvSpPr>
        <p:spPr bwMode="auto">
          <a:xfrm>
            <a:off x="492124" y="1146175"/>
            <a:ext cx="6589396" cy="4827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latin typeface="+mn-ea"/>
                <a:ea typeface="+mn-ea"/>
                <a:sym typeface="宋体" panose="02010600030101010101" pitchFamily="2" charset="-122"/>
              </a:rPr>
              <a:t>A：你看见我的杯子了吗？</a:t>
            </a:r>
            <a:endParaRPr lang="zh-CN" altLang="en-US" sz="28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ea typeface="+mn-ea"/>
                <a:sym typeface="宋体" panose="02010600030101010101" pitchFamily="2" charset="-122"/>
              </a:rPr>
              <a:t>B：这里有几个杯子，哪个是你的？</a:t>
            </a: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latin typeface="+mn-ea"/>
                <a:ea typeface="+mn-ea"/>
                <a:sym typeface="宋体" panose="02010600030101010101" pitchFamily="2" charset="-122"/>
              </a:rPr>
              <a:t>A：左边那个红色的是我的。</a:t>
            </a:r>
            <a:endParaRPr lang="zh-CN" altLang="en-US" sz="28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ea typeface="+mn-ea"/>
                <a:sym typeface="宋体" panose="02010600030101010101" pitchFamily="2" charset="-122"/>
              </a:rPr>
              <a:t>B：给你。</a:t>
            </a:r>
            <a:endParaRPr lang="zh-CN" altLang="en-US" sz="2800" b="1" dirty="0">
              <a:solidFill>
                <a:srgbClr val="000066"/>
              </a:solidFill>
              <a:latin typeface="+mn-ea"/>
              <a:ea typeface="+mn-ea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zh-CN" altLang="en-US" sz="2400" b="1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30723" name="Text Box 5"/>
          <p:cNvSpPr>
            <a:spLocks noChangeArrowheads="1"/>
          </p:cNvSpPr>
          <p:nvPr/>
        </p:nvSpPr>
        <p:spPr bwMode="auto">
          <a:xfrm>
            <a:off x="1308100" y="392113"/>
            <a:ext cx="14017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在办公室</a:t>
            </a:r>
            <a:endParaRPr lang="zh-CN" altLang="en-US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922338" y="849313"/>
            <a:ext cx="2073275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9461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00FF"/>
            </a:solidFill>
            <a:round/>
          </a:ln>
        </p:spPr>
      </p:cxnSp>
      <p:pic>
        <p:nvPicPr>
          <p:cNvPr id="30726" name="Picture 6" descr="u=4132182927,2897596557&amp;fm=21&amp;gp=0[1]"/>
          <p:cNvPicPr>
            <a:picLocks noChangeAspect="1" noChangeArrowheads="1"/>
          </p:cNvPicPr>
          <p:nvPr/>
        </p:nvPicPr>
        <p:blipFill>
          <a:blip r:embed="rId1" cstate="print"/>
          <a:srcRect t="18969"/>
          <a:stretch>
            <a:fillRect/>
          </a:stretch>
        </p:blipFill>
        <p:spPr bwMode="auto">
          <a:xfrm>
            <a:off x="4130675" y="4135120"/>
            <a:ext cx="4327525" cy="2345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1028700" y="1014730"/>
            <a:ext cx="4876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nǐ kàn jiàn wǒ de bēi zǐ le mɑ? </a:t>
            </a:r>
            <a:endParaRPr lang="en-US" altLang="th-TH"/>
          </a:p>
        </p:txBody>
      </p:sp>
      <p:sp>
        <p:nvSpPr>
          <p:cNvPr id="3" name="文本框 2"/>
          <p:cNvSpPr txBox="1"/>
          <p:nvPr/>
        </p:nvSpPr>
        <p:spPr>
          <a:xfrm>
            <a:off x="1028700" y="2154555"/>
            <a:ext cx="6248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zhè lǐ yóu jǐ ɡè bēi zǐ, nǎ ɡe shì nǐ de ?</a:t>
            </a:r>
            <a:endParaRPr lang="en-US" altLang="th-TH"/>
          </a:p>
        </p:txBody>
      </p:sp>
      <p:sp>
        <p:nvSpPr>
          <p:cNvPr id="4" name="文本框 3"/>
          <p:cNvSpPr txBox="1"/>
          <p:nvPr/>
        </p:nvSpPr>
        <p:spPr>
          <a:xfrm>
            <a:off x="1028700" y="3384550"/>
            <a:ext cx="5486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zuǒ biān nà ɡe hónɡ sè de shì wǒ de</a:t>
            </a:r>
            <a:endParaRPr lang="en-US" altLang="th-TH"/>
          </a:p>
        </p:txBody>
      </p:sp>
      <p:sp>
        <p:nvSpPr>
          <p:cNvPr id="5" name="文本框 4"/>
          <p:cNvSpPr txBox="1"/>
          <p:nvPr/>
        </p:nvSpPr>
        <p:spPr>
          <a:xfrm>
            <a:off x="1028700" y="4472940"/>
            <a:ext cx="1066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ɡéi nǐ</a:t>
            </a:r>
            <a:endParaRPr lang="en-US" alt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9055" y="1441450"/>
            <a:ext cx="41452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bào zhǐ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         newspaper</a:t>
            </a:r>
            <a:endParaRPr lang="en-US" altLang="zh-CN" sz="280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147" name="文本框 1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9055" y="589280"/>
            <a:ext cx="36061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shǒu biǎo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     watch</a:t>
            </a:r>
            <a:endParaRPr lang="en-US" altLang="zh-CN" sz="280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148" name="文本框 1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9055" y="2221230"/>
            <a:ext cx="41598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niú nǎi</a:t>
            </a:r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          milk</a:t>
            </a:r>
            <a:endParaRPr lang="en-US" altLang="zh-CN" sz="2800" dirty="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149" name="文本框 1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9055" y="3103880"/>
            <a:ext cx="43783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fáng jiān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        room</a:t>
            </a:r>
            <a:endParaRPr lang="en-US" altLang="zh-CN" sz="280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GB Pinyinok-D" panose="02010601030101010101" pitchFamily="2" charset="-122"/>
            </a:endParaRPr>
          </a:p>
        </p:txBody>
      </p:sp>
      <p:sp>
        <p:nvSpPr>
          <p:cNvPr id="6150" name="文本框 14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9055" y="3940175"/>
            <a:ext cx="43078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zhàng fu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        husband</a:t>
            </a:r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 </a:t>
            </a:r>
            <a:endParaRPr lang="zh-CN" altLang="en-US" sz="280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GB Pinyinok-D" panose="02010601030101010101" pitchFamily="2" charset="-122"/>
            </a:endParaRPr>
          </a:p>
        </p:txBody>
      </p:sp>
      <p:sp>
        <p:nvSpPr>
          <p:cNvPr id="6151" name="文本框 1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9055" y="4816475"/>
            <a:ext cx="36036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hóng sè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         red</a:t>
            </a:r>
            <a:endParaRPr lang="en-US" altLang="zh-CN" sz="280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5128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grpSp>
        <p:nvGrpSpPr>
          <p:cNvPr id="2" name="组合 4"/>
          <p:cNvGrpSpPr/>
          <p:nvPr>
            <p:custDataLst>
              <p:tags r:id="rId7"/>
            </p:custDataLst>
          </p:nvPr>
        </p:nvGrpSpPr>
        <p:grpSpPr bwMode="auto">
          <a:xfrm>
            <a:off x="690563" y="3106738"/>
            <a:ext cx="1339850" cy="541138"/>
            <a:chOff x="0" y="0"/>
            <a:chExt cx="1338943" cy="540612"/>
          </a:xfrm>
        </p:grpSpPr>
        <p:sp>
          <p:nvSpPr>
            <p:cNvPr id="5145" name="圆角矩形 3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6" name="文本框 8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5062" y="16612"/>
              <a:ext cx="903452" cy="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房间</a:t>
              </a:r>
              <a:endParaRPr lang="zh-CN" altLang="en-US"/>
            </a:p>
          </p:txBody>
        </p:sp>
      </p:grpSp>
      <p:grpSp>
        <p:nvGrpSpPr>
          <p:cNvPr id="3" name="组合 5"/>
          <p:cNvGrpSpPr/>
          <p:nvPr>
            <p:custDataLst>
              <p:tags r:id="rId10"/>
            </p:custDataLst>
          </p:nvPr>
        </p:nvGrpSpPr>
        <p:grpSpPr bwMode="auto">
          <a:xfrm>
            <a:off x="682625" y="3940175"/>
            <a:ext cx="1338263" cy="544535"/>
            <a:chOff x="0" y="0"/>
            <a:chExt cx="1338943" cy="544235"/>
          </a:xfrm>
        </p:grpSpPr>
        <p:sp>
          <p:nvSpPr>
            <p:cNvPr id="5143" name="圆角矩形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4" name="文本框 8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8636" y="20014"/>
              <a:ext cx="903452" cy="524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丈夫</a:t>
              </a:r>
              <a:endParaRPr lang="zh-CN" altLang="en-US"/>
            </a:p>
          </p:txBody>
        </p:sp>
      </p:grpSp>
      <p:grpSp>
        <p:nvGrpSpPr>
          <p:cNvPr id="4" name="组合 6"/>
          <p:cNvGrpSpPr/>
          <p:nvPr>
            <p:custDataLst>
              <p:tags r:id="rId13"/>
            </p:custDataLst>
          </p:nvPr>
        </p:nvGrpSpPr>
        <p:grpSpPr bwMode="auto">
          <a:xfrm>
            <a:off x="682625" y="4792663"/>
            <a:ext cx="1338263" cy="536575"/>
            <a:chOff x="0" y="0"/>
            <a:chExt cx="1338943" cy="536981"/>
          </a:xfrm>
        </p:grpSpPr>
        <p:sp>
          <p:nvSpPr>
            <p:cNvPr id="5141" name="圆角矩形 3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7794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2" name="文本框 10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0223" y="0"/>
              <a:ext cx="903452" cy="5249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红色</a:t>
              </a:r>
              <a:endParaRPr lang="zh-CN" altLang="en-US"/>
            </a:p>
          </p:txBody>
        </p:sp>
      </p:grpSp>
      <p:grpSp>
        <p:nvGrpSpPr>
          <p:cNvPr id="5" name="组合 2"/>
          <p:cNvGrpSpPr/>
          <p:nvPr>
            <p:custDataLst>
              <p:tags r:id="rId16"/>
            </p:custDataLst>
          </p:nvPr>
        </p:nvGrpSpPr>
        <p:grpSpPr bwMode="auto">
          <a:xfrm>
            <a:off x="681038" y="1441450"/>
            <a:ext cx="1339850" cy="536392"/>
            <a:chOff x="0" y="0"/>
            <a:chExt cx="1338943" cy="535887"/>
          </a:xfrm>
        </p:grpSpPr>
        <p:sp>
          <p:nvSpPr>
            <p:cNvPr id="5139" name="圆角矩形 3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0" name="文本框 7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4812" y="11871"/>
              <a:ext cx="903452" cy="5240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报纸</a:t>
              </a:r>
              <a:endPara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组合 1"/>
          <p:cNvGrpSpPr/>
          <p:nvPr>
            <p:custDataLst>
              <p:tags r:id="rId19"/>
            </p:custDataLst>
          </p:nvPr>
        </p:nvGrpSpPr>
        <p:grpSpPr bwMode="auto">
          <a:xfrm>
            <a:off x="685800" y="585788"/>
            <a:ext cx="1338263" cy="548453"/>
            <a:chOff x="0" y="0"/>
            <a:chExt cx="1338943" cy="548925"/>
          </a:xfrm>
        </p:grpSpPr>
        <p:sp>
          <p:nvSpPr>
            <p:cNvPr id="5137" name="圆角矩形 3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38" name="文本框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677" y="23963"/>
              <a:ext cx="1264129" cy="524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pPr algn="ctr"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手表</a:t>
              </a:r>
              <a:endParaRPr lang="zh-CN" altLang="en-US"/>
            </a:p>
          </p:txBody>
        </p:sp>
      </p:grpSp>
      <p:grpSp>
        <p:nvGrpSpPr>
          <p:cNvPr id="7" name="组合 2"/>
          <p:cNvGrpSpPr/>
          <p:nvPr>
            <p:custDataLst>
              <p:tags r:id="rId22"/>
            </p:custDataLst>
          </p:nvPr>
        </p:nvGrpSpPr>
        <p:grpSpPr bwMode="auto">
          <a:xfrm>
            <a:off x="744538" y="2241550"/>
            <a:ext cx="1339850" cy="536392"/>
            <a:chOff x="0" y="0"/>
            <a:chExt cx="1338943" cy="535887"/>
          </a:xfrm>
        </p:grpSpPr>
        <p:sp>
          <p:nvSpPr>
            <p:cNvPr id="5135" name="圆角矩形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36" name="文本框 7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812" y="11871"/>
              <a:ext cx="903452" cy="5240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牛奶</a:t>
              </a:r>
              <a:endPara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6" grpId="1" bldLvl="0" autoUpdateAnimBg="0"/>
      <p:bldP spid="6146" grpId="2" bldLvl="0" autoUpdateAnimBg="0"/>
      <p:bldP spid="6146" grpId="3" bldLvl="0" autoUpdateAnimBg="0"/>
      <p:bldP spid="6146" grpId="4" bldLvl="0" autoUpdateAnimBg="0"/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6147" grpId="4" bldLvl="0" autoUpdateAnimBg="0"/>
      <p:bldP spid="6148" grpId="0" bldLvl="0" autoUpdateAnimBg="0"/>
      <p:bldP spid="6148" grpId="1" bldLvl="0" autoUpdateAnimBg="0"/>
      <p:bldP spid="6148" grpId="2" bldLvl="0" autoUpdateAnimBg="0"/>
      <p:bldP spid="6148" grpId="3" bldLvl="0" autoUpdateAnimBg="0"/>
      <p:bldP spid="6148" grpId="4" bldLvl="0" autoUpdateAnimBg="0"/>
      <p:bldP spid="6149" grpId="0" bldLvl="0" autoUpdateAnimBg="0"/>
      <p:bldP spid="6149" grpId="1" bldLvl="0" autoUpdateAnimBg="0"/>
      <p:bldP spid="6149" grpId="2" bldLvl="0" autoUpdateAnimBg="0"/>
      <p:bldP spid="6149" grpId="3" bldLvl="0" autoUpdateAnimBg="0"/>
      <p:bldP spid="6149" grpId="4" bldLvl="0" autoUpdateAnimBg="0"/>
      <p:bldP spid="6150" grpId="0" bldLvl="0" autoUpdateAnimBg="0"/>
      <p:bldP spid="6150" grpId="1" bldLvl="0" autoUpdateAnimBg="0"/>
      <p:bldP spid="6150" grpId="2" bldLvl="0" autoUpdateAnimBg="0"/>
      <p:bldP spid="6150" grpId="3" bldLvl="0" autoUpdateAnimBg="0"/>
      <p:bldP spid="6150" grpId="4" bldLvl="0" autoUpdateAnimBg="0"/>
      <p:bldP spid="6151" grpId="0" bldLvl="0" autoUpdateAnimBg="0"/>
      <p:bldP spid="6151" grpId="1" bldLvl="0" autoUpdateAnimBg="0"/>
      <p:bldP spid="6151" grpId="2" bldLvl="0" autoUpdateAnimBg="0"/>
      <p:bldP spid="6151" grpId="3" bldLvl="0" autoUpdateAnimBg="0"/>
      <p:bldP spid="6151" grpId="4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309688" y="1530350"/>
            <a:ext cx="6873875" cy="2228850"/>
          </a:xfrm>
          <a:prstGeom prst="rect">
            <a:avLst/>
          </a:prstGeom>
          <a:solidFill>
            <a:srgbClr val="FF6600">
              <a:alpha val="20000"/>
            </a:srgbClr>
          </a:solidFill>
          <a:ln w="12700">
            <a:solidFill>
              <a:srgbClr val="FF6600"/>
            </a:solidFill>
            <a:prstDash val="dash"/>
            <a:miter lim="800000"/>
          </a:ln>
        </p:spPr>
        <p:txBody>
          <a:bodyPr anchor="ctr"/>
          <a:lstStyle/>
          <a:p>
            <a:pPr>
              <a:buFontTx/>
              <a:buNone/>
            </a:pPr>
            <a:endParaRPr lang="zh-CN" altLang="zh-CN"/>
          </a:p>
        </p:txBody>
      </p:sp>
      <p:cxnSp>
        <p:nvCxnSpPr>
          <p:cNvPr id="21507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C44F00"/>
            </a:solidFill>
            <a:round/>
          </a:ln>
        </p:spPr>
      </p:cxnSp>
      <p:sp>
        <p:nvSpPr>
          <p:cNvPr id="32772" name="Text Box 4"/>
          <p:cNvSpPr>
            <a:spLocks noChangeArrowheads="1"/>
          </p:cNvSpPr>
          <p:nvPr/>
        </p:nvSpPr>
        <p:spPr bwMode="auto">
          <a:xfrm>
            <a:off x="1309688" y="1530350"/>
            <a:ext cx="6908800" cy="173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CN" altLang="en-US" sz="2400" b="1"/>
              <a:t>手表、报纸、牛奶、房间、丈夫、红色</a:t>
            </a:r>
            <a:endParaRPr lang="zh-CN" altLang="en-US" sz="2400" b="1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CN" altLang="en-US" sz="2400" b="1"/>
              <a:t>真、一下、“的”</a:t>
            </a:r>
            <a:endParaRPr lang="zh-CN" altLang="en-US" sz="2400" b="1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CN" altLang="en-US" sz="2400" b="1"/>
              <a:t>S + v.  + 一下+宾语。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5"/>
          <p:cNvSpPr>
            <a:spLocks noChangeArrowheads="1"/>
          </p:cNvSpPr>
          <p:nvPr/>
        </p:nvSpPr>
        <p:spPr bwMode="auto">
          <a:xfrm>
            <a:off x="2313305" y="571500"/>
            <a:ext cx="6641465" cy="1713230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7171" name="文本框 152"/>
          <p:cNvSpPr>
            <a:spLocks noChangeArrowheads="1"/>
          </p:cNvSpPr>
          <p:nvPr/>
        </p:nvSpPr>
        <p:spPr bwMode="auto">
          <a:xfrm>
            <a:off x="2373948" y="654050"/>
            <a:ext cx="23075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一块手表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watch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7172" name="文本框 152"/>
          <p:cNvSpPr>
            <a:spLocks noChangeArrowheads="1"/>
          </p:cNvSpPr>
          <p:nvPr/>
        </p:nvSpPr>
        <p:spPr bwMode="auto">
          <a:xfrm>
            <a:off x="2366963" y="1479550"/>
            <a:ext cx="359791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用手表看时间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algn="l">
              <a:buFontTx/>
              <a:buNone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check the time using a watch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6149" name="圆角矩形 38"/>
          <p:cNvSpPr>
            <a:spLocks noChangeArrowheads="1"/>
          </p:cNvSpPr>
          <p:nvPr/>
        </p:nvSpPr>
        <p:spPr bwMode="auto">
          <a:xfrm>
            <a:off x="684213" y="59055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6150" name="文本框 82"/>
          <p:cNvSpPr>
            <a:spLocks noChangeArrowheads="1"/>
          </p:cNvSpPr>
          <p:nvPr/>
        </p:nvSpPr>
        <p:spPr bwMode="auto">
          <a:xfrm>
            <a:off x="9477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牛奶</a:t>
            </a:r>
            <a:endParaRPr lang="zh-CN" altLang="en-US"/>
          </a:p>
        </p:txBody>
      </p:sp>
      <p:sp>
        <p:nvSpPr>
          <p:cNvPr id="6151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房间</a:t>
            </a:r>
            <a:endParaRPr lang="zh-CN" altLang="en-US"/>
          </a:p>
        </p:txBody>
      </p:sp>
      <p:sp>
        <p:nvSpPr>
          <p:cNvPr id="6152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丈夫</a:t>
            </a:r>
            <a:endParaRPr lang="zh-CN" altLang="en-US"/>
          </a:p>
        </p:txBody>
      </p:sp>
      <p:sp>
        <p:nvSpPr>
          <p:cNvPr id="6153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红色</a:t>
            </a:r>
            <a:endParaRPr lang="zh-CN" altLang="en-US"/>
          </a:p>
        </p:txBody>
      </p:sp>
      <p:sp>
        <p:nvSpPr>
          <p:cNvPr id="6154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报纸</a:t>
            </a:r>
            <a:endParaRPr lang="zh-CN" altLang="en-US" sz="2800" b="1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55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/>
              <a:t>手表</a:t>
            </a:r>
            <a:endParaRPr lang="zh-CN" altLang="en-US" sz="2800" b="1"/>
          </a:p>
        </p:txBody>
      </p:sp>
      <p:cxnSp>
        <p:nvCxnSpPr>
          <p:cNvPr id="61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pic>
        <p:nvPicPr>
          <p:cNvPr id="7181" name="Picture 13" descr="u=1326497749,1344650144&amp;fm=2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81153" y="728027"/>
            <a:ext cx="215582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 autoUpdateAnimBg="0"/>
      <p:bldP spid="7171" grpId="0" bldLvl="0" autoUpdateAnimBg="0"/>
      <p:bldP spid="717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52"/>
          <p:cNvSpPr>
            <a:spLocks noChangeArrowheads="1"/>
          </p:cNvSpPr>
          <p:nvPr/>
        </p:nvSpPr>
        <p:spPr bwMode="auto">
          <a:xfrm>
            <a:off x="24653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一块手表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7171" name="文本框 152"/>
          <p:cNvSpPr>
            <a:spLocks noChangeArrowheads="1"/>
          </p:cNvSpPr>
          <p:nvPr/>
        </p:nvSpPr>
        <p:spPr bwMode="auto">
          <a:xfrm>
            <a:off x="4044950" y="673100"/>
            <a:ext cx="2011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用手表看时间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7172" name="圆角矩形 38"/>
          <p:cNvSpPr>
            <a:spLocks noChangeArrowheads="1"/>
          </p:cNvSpPr>
          <p:nvPr/>
        </p:nvSpPr>
        <p:spPr bwMode="auto">
          <a:xfrm>
            <a:off x="671513" y="146685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7173" name="文本框 82"/>
          <p:cNvSpPr>
            <a:spLocks noChangeArrowheads="1"/>
          </p:cNvSpPr>
          <p:nvPr/>
        </p:nvSpPr>
        <p:spPr bwMode="auto">
          <a:xfrm>
            <a:off x="9477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牛奶</a:t>
            </a:r>
            <a:endParaRPr lang="zh-CN" altLang="en-US"/>
          </a:p>
        </p:txBody>
      </p:sp>
      <p:sp>
        <p:nvSpPr>
          <p:cNvPr id="7174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房间</a:t>
            </a:r>
            <a:endParaRPr lang="zh-CN" altLang="en-US"/>
          </a:p>
        </p:txBody>
      </p:sp>
      <p:sp>
        <p:nvSpPr>
          <p:cNvPr id="7175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丈夫</a:t>
            </a:r>
            <a:endParaRPr lang="zh-CN" altLang="en-US"/>
          </a:p>
        </p:txBody>
      </p:sp>
      <p:sp>
        <p:nvSpPr>
          <p:cNvPr id="7176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红色</a:t>
            </a:r>
            <a:endParaRPr lang="zh-CN" altLang="en-US"/>
          </a:p>
        </p:txBody>
      </p:sp>
      <p:sp>
        <p:nvSpPr>
          <p:cNvPr id="7177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报纸</a:t>
            </a:r>
            <a:endParaRPr lang="zh-CN" altLang="en-US"/>
          </a:p>
        </p:txBody>
      </p:sp>
      <p:sp>
        <p:nvSpPr>
          <p:cNvPr id="7178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手表</a:t>
            </a:r>
            <a:endParaRPr lang="zh-CN" altLang="en-US"/>
          </a:p>
        </p:txBody>
      </p:sp>
      <p:cxnSp>
        <p:nvCxnSpPr>
          <p:cNvPr id="7179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9228" name="AutoShape 25"/>
          <p:cNvSpPr>
            <a:spLocks noChangeArrowheads="1"/>
          </p:cNvSpPr>
          <p:nvPr/>
        </p:nvSpPr>
        <p:spPr bwMode="auto">
          <a:xfrm>
            <a:off x="2314575" y="1301750"/>
            <a:ext cx="6238875" cy="2657475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63800" y="1457325"/>
            <a:ext cx="29845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一份报纸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newspaper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148705" y="1444625"/>
            <a:ext cx="238696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读报纸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read a newspaper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9231" name="Picture 15" descr="u=3637822884,495186645&amp;fm=2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93490" y="2274253"/>
            <a:ext cx="2514600" cy="18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ldLvl="0" animBg="1" autoUpdateAnimBg="0"/>
      <p:bldP spid="9229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一块手表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8195" name="文本框 152"/>
          <p:cNvSpPr>
            <a:spLocks noChangeArrowheads="1"/>
          </p:cNvSpPr>
          <p:nvPr/>
        </p:nvSpPr>
        <p:spPr bwMode="auto">
          <a:xfrm>
            <a:off x="4044950" y="673100"/>
            <a:ext cx="2011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用手表看时间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8196" name="圆角矩形 38"/>
          <p:cNvSpPr>
            <a:spLocks noChangeArrowheads="1"/>
          </p:cNvSpPr>
          <p:nvPr/>
        </p:nvSpPr>
        <p:spPr bwMode="auto">
          <a:xfrm>
            <a:off x="671513" y="2276475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8197" name="文本框 82"/>
          <p:cNvSpPr>
            <a:spLocks noChangeArrowheads="1"/>
          </p:cNvSpPr>
          <p:nvPr/>
        </p:nvSpPr>
        <p:spPr bwMode="auto">
          <a:xfrm>
            <a:off x="9477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牛奶</a:t>
            </a:r>
            <a:endParaRPr lang="zh-CN" altLang="en-US"/>
          </a:p>
        </p:txBody>
      </p:sp>
      <p:sp>
        <p:nvSpPr>
          <p:cNvPr id="8198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房间</a:t>
            </a:r>
            <a:endParaRPr lang="zh-CN" altLang="en-US"/>
          </a:p>
        </p:txBody>
      </p:sp>
      <p:sp>
        <p:nvSpPr>
          <p:cNvPr id="8199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丈夫</a:t>
            </a:r>
            <a:endParaRPr lang="zh-CN" altLang="en-US"/>
          </a:p>
        </p:txBody>
      </p:sp>
      <p:sp>
        <p:nvSpPr>
          <p:cNvPr id="8200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红色</a:t>
            </a:r>
            <a:endParaRPr lang="zh-CN" altLang="en-US"/>
          </a:p>
        </p:txBody>
      </p:sp>
      <p:sp>
        <p:nvSpPr>
          <p:cNvPr id="8201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报纸</a:t>
            </a:r>
            <a:endParaRPr lang="zh-CN" altLang="en-US"/>
          </a:p>
        </p:txBody>
      </p:sp>
      <p:sp>
        <p:nvSpPr>
          <p:cNvPr id="8202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手表</a:t>
            </a:r>
            <a:endParaRPr lang="zh-CN" altLang="en-US"/>
          </a:p>
        </p:txBody>
      </p:sp>
      <p:cxnSp>
        <p:nvCxnSpPr>
          <p:cNvPr id="8203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11276" name="AutoShape 25"/>
          <p:cNvSpPr>
            <a:spLocks noChangeArrowheads="1"/>
          </p:cNvSpPr>
          <p:nvPr/>
        </p:nvSpPr>
        <p:spPr bwMode="auto">
          <a:xfrm>
            <a:off x="2327275" y="1973263"/>
            <a:ext cx="6240463" cy="2659062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987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一份报纸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50068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读报纸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 rot="-60000">
            <a:off x="2704465" y="2025650"/>
            <a:ext cx="219456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一杯牛奶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glass of milk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 rot="-60000">
            <a:off x="5066030" y="1988185"/>
            <a:ext cx="395287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早餐吃面包喝牛奶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eat bread and drink milk for breakfast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11281" name="Picture 17" descr="u=1278634960,369344428&amp;fm=2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20645" y="2966720"/>
            <a:ext cx="2301875" cy="15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2" name="Picture 18" descr="u=1489254855,1605261953&amp;fm=21&amp;gp=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598" y="3221355"/>
            <a:ext cx="23241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一块手表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9219" name="文本框 152"/>
          <p:cNvSpPr>
            <a:spLocks noChangeArrowheads="1"/>
          </p:cNvSpPr>
          <p:nvPr/>
        </p:nvSpPr>
        <p:spPr bwMode="auto">
          <a:xfrm>
            <a:off x="4044950" y="673100"/>
            <a:ext cx="2011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用手表看时间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9220" name="圆角矩形 38"/>
          <p:cNvSpPr>
            <a:spLocks noChangeArrowheads="1"/>
          </p:cNvSpPr>
          <p:nvPr/>
        </p:nvSpPr>
        <p:spPr bwMode="auto">
          <a:xfrm>
            <a:off x="671513" y="3101975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9221" name="文本框 82"/>
          <p:cNvSpPr>
            <a:spLocks noChangeArrowheads="1"/>
          </p:cNvSpPr>
          <p:nvPr/>
        </p:nvSpPr>
        <p:spPr bwMode="auto">
          <a:xfrm>
            <a:off x="9477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牛奶</a:t>
            </a:r>
            <a:endParaRPr lang="zh-CN" altLang="en-US"/>
          </a:p>
        </p:txBody>
      </p:sp>
      <p:sp>
        <p:nvSpPr>
          <p:cNvPr id="9222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房间</a:t>
            </a:r>
            <a:endParaRPr lang="zh-CN" altLang="en-US"/>
          </a:p>
        </p:txBody>
      </p:sp>
      <p:sp>
        <p:nvSpPr>
          <p:cNvPr id="9223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丈夫</a:t>
            </a:r>
            <a:endParaRPr lang="zh-CN" altLang="en-US"/>
          </a:p>
        </p:txBody>
      </p:sp>
      <p:sp>
        <p:nvSpPr>
          <p:cNvPr id="9224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红色</a:t>
            </a:r>
            <a:endParaRPr lang="zh-CN" altLang="en-US"/>
          </a:p>
        </p:txBody>
      </p:sp>
      <p:sp>
        <p:nvSpPr>
          <p:cNvPr id="9225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报纸</a:t>
            </a:r>
            <a:endParaRPr lang="zh-CN" altLang="en-US"/>
          </a:p>
        </p:txBody>
      </p:sp>
      <p:sp>
        <p:nvSpPr>
          <p:cNvPr id="9226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手表</a:t>
            </a:r>
            <a:endParaRPr lang="zh-CN" altLang="en-US"/>
          </a:p>
        </p:txBody>
      </p:sp>
      <p:cxnSp>
        <p:nvCxnSpPr>
          <p:cNvPr id="9227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13324" name="AutoShape 25"/>
          <p:cNvSpPr>
            <a:spLocks noChangeArrowheads="1"/>
          </p:cNvSpPr>
          <p:nvPr/>
        </p:nvSpPr>
        <p:spPr bwMode="auto">
          <a:xfrm>
            <a:off x="2333625" y="2805113"/>
            <a:ext cx="6240463" cy="2659062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987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一份报纸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65650" y="1457325"/>
            <a:ext cx="14351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读报纸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 rot="-60000">
            <a:off x="2333625" y="2173288"/>
            <a:ext cx="14128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一杯牛奶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044950" y="2125663"/>
            <a:ext cx="3003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早餐吃面包喝牛奶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85085" y="2794635"/>
            <a:ext cx="264414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漂亮的房间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beautiful room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229225" y="2827973"/>
            <a:ext cx="2700338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干净的房间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clean room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13331" name="Picture 19" descr="u=816993146,2519773030&amp;fm=2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11600" y="3770313"/>
            <a:ext cx="227806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 animBg="1" autoUpdateAnimBg="0"/>
      <p:bldP spid="13329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5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2988" y="654050"/>
            <a:ext cx="14173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一块手表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0243" name="文本框 152"/>
          <p:cNvSpPr>
            <a:spLocks noChangeArrowheads="1"/>
          </p:cNvSpPr>
          <p:nvPr/>
        </p:nvSpPr>
        <p:spPr bwMode="auto">
          <a:xfrm>
            <a:off x="4044950" y="673100"/>
            <a:ext cx="2011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用手表看时间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0244" name="圆角矩形 3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8500" y="3951288"/>
            <a:ext cx="1336675" cy="5286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10245" name="文本框 8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77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牛奶</a:t>
            </a:r>
            <a:endParaRPr lang="zh-CN" altLang="en-US"/>
          </a:p>
        </p:txBody>
      </p:sp>
      <p:sp>
        <p:nvSpPr>
          <p:cNvPr id="10246" name="文本框 8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房间</a:t>
            </a:r>
            <a:endParaRPr lang="zh-CN" altLang="en-US"/>
          </a:p>
        </p:txBody>
      </p:sp>
      <p:sp>
        <p:nvSpPr>
          <p:cNvPr id="10247" name="文本框 8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丈夫</a:t>
            </a:r>
            <a:endParaRPr lang="zh-CN" altLang="en-US"/>
          </a:p>
        </p:txBody>
      </p:sp>
      <p:sp>
        <p:nvSpPr>
          <p:cNvPr id="10248" name="文本框 10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红色</a:t>
            </a:r>
            <a:endParaRPr lang="zh-CN" altLang="en-US"/>
          </a:p>
        </p:txBody>
      </p:sp>
      <p:sp>
        <p:nvSpPr>
          <p:cNvPr id="10249" name="文本框 7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报纸</a:t>
            </a:r>
            <a:endParaRPr lang="zh-CN" altLang="en-US"/>
          </a:p>
        </p:txBody>
      </p:sp>
      <p:sp>
        <p:nvSpPr>
          <p:cNvPr id="10250" name="文本框 7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手表</a:t>
            </a:r>
            <a:endParaRPr lang="zh-CN" altLang="en-US"/>
          </a:p>
        </p:txBody>
      </p:sp>
      <p:cxnSp>
        <p:nvCxnSpPr>
          <p:cNvPr id="10251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15372" name="AutoShape 25"/>
          <p:cNvSpPr>
            <a:spLocks noChangeArrowheads="1"/>
          </p:cNvSpPr>
          <p:nvPr/>
        </p:nvSpPr>
        <p:spPr bwMode="auto">
          <a:xfrm>
            <a:off x="2374900" y="3706813"/>
            <a:ext cx="6240463" cy="2659062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1025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987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一份报纸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015740" y="1444625"/>
            <a:ext cx="18954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读报纸</a:t>
            </a:r>
            <a:endParaRPr lang="zh-CN" altLang="en-US" dirty="0"/>
          </a:p>
        </p:txBody>
      </p:sp>
      <p:sp>
        <p:nvSpPr>
          <p:cNvPr id="1025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-60000">
            <a:off x="2333625" y="2173288"/>
            <a:ext cx="14128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一杯牛奶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048125" y="2135188"/>
            <a:ext cx="28892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早餐吃面包喝牛奶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19350" y="3024188"/>
            <a:ext cx="1758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漂亮的房间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438650" y="3024188"/>
            <a:ext cx="27003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干净的房间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85415" y="3724910"/>
            <a:ext cx="259778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妻子和丈夫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wife and husband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283200" y="3724910"/>
            <a:ext cx="347853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丈夫在房间读报纸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The husband is reading a newspaper in the room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15381" name="Picture 21" descr="u=3458635315,3707232752&amp;fm=21&amp;gp=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85415" y="4883150"/>
            <a:ext cx="1682750" cy="137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u=3297266879,595567278&amp;fm=21&amp;gp=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1518" y="5008563"/>
            <a:ext cx="1524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ldLvl="0" animBg="1" autoUpdateAnimBg="0"/>
      <p:bldP spid="15379" grpId="0" bldLvl="0" autoUpdateAnimBg="0"/>
      <p:bldP spid="15380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一块手表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67" name="文本框 152"/>
          <p:cNvSpPr>
            <a:spLocks noChangeArrowheads="1"/>
          </p:cNvSpPr>
          <p:nvPr/>
        </p:nvSpPr>
        <p:spPr bwMode="auto">
          <a:xfrm>
            <a:off x="4044950" y="673100"/>
            <a:ext cx="2011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用手表看时间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68" name="圆角矩形 38"/>
          <p:cNvSpPr>
            <a:spLocks noChangeArrowheads="1"/>
          </p:cNvSpPr>
          <p:nvPr/>
        </p:nvSpPr>
        <p:spPr bwMode="auto">
          <a:xfrm>
            <a:off x="698500" y="4794568"/>
            <a:ext cx="1336675" cy="5286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11269" name="文本框 82"/>
          <p:cNvSpPr>
            <a:spLocks noChangeArrowheads="1"/>
          </p:cNvSpPr>
          <p:nvPr/>
        </p:nvSpPr>
        <p:spPr bwMode="auto">
          <a:xfrm>
            <a:off x="90709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牛奶</a:t>
            </a:r>
            <a:endParaRPr lang="zh-CN" altLang="en-US" dirty="0"/>
          </a:p>
        </p:txBody>
      </p:sp>
      <p:sp>
        <p:nvSpPr>
          <p:cNvPr id="11270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房间</a:t>
            </a:r>
            <a:endParaRPr lang="zh-CN" altLang="en-US"/>
          </a:p>
        </p:txBody>
      </p:sp>
      <p:sp>
        <p:nvSpPr>
          <p:cNvPr id="11271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丈夫</a:t>
            </a:r>
            <a:endParaRPr lang="zh-CN" altLang="en-US"/>
          </a:p>
        </p:txBody>
      </p:sp>
      <p:sp>
        <p:nvSpPr>
          <p:cNvPr id="11272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红色</a:t>
            </a:r>
            <a:endParaRPr lang="zh-CN" altLang="en-US"/>
          </a:p>
        </p:txBody>
      </p:sp>
      <p:sp>
        <p:nvSpPr>
          <p:cNvPr id="11273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报纸</a:t>
            </a:r>
            <a:endParaRPr lang="zh-CN" altLang="en-US"/>
          </a:p>
        </p:txBody>
      </p:sp>
      <p:sp>
        <p:nvSpPr>
          <p:cNvPr id="11274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手表</a:t>
            </a:r>
            <a:endParaRPr lang="zh-CN" altLang="en-US"/>
          </a:p>
        </p:txBody>
      </p:sp>
      <p:cxnSp>
        <p:nvCxnSpPr>
          <p:cNvPr id="11275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279650" y="1444625"/>
            <a:ext cx="2984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一份报纸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43388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读报纸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 rot="-60000">
            <a:off x="2333625" y="2264728"/>
            <a:ext cx="14128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一杯牛奶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095750" y="2264728"/>
            <a:ext cx="27654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早餐吃面包喝牛奶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87270" y="3087688"/>
            <a:ext cx="20161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漂亮的房间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573270" y="3087688"/>
            <a:ext cx="27003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干净的房间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384108" y="3924300"/>
            <a:ext cx="20542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妻子和丈夫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439920" y="3908425"/>
            <a:ext cx="27971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丈夫在房间读报纸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7428" name="AutoShape 25"/>
          <p:cNvSpPr>
            <a:spLocks noChangeArrowheads="1"/>
          </p:cNvSpPr>
          <p:nvPr/>
        </p:nvSpPr>
        <p:spPr bwMode="auto">
          <a:xfrm>
            <a:off x="2144713" y="4479925"/>
            <a:ext cx="6238875" cy="2178050"/>
          </a:xfrm>
          <a:prstGeom prst="wedgeRoundRectCallout">
            <a:avLst>
              <a:gd name="adj1" fmla="val -55449"/>
              <a:gd name="adj2" fmla="val -21343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416493" y="4479925"/>
            <a:ext cx="28432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红色的房间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red room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828030" y="4479925"/>
            <a:ext cx="17811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红色的手表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red watch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17431" name="Picture 23" descr="u=2514606362,973282006&amp;fm=2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28925" y="5255895"/>
            <a:ext cx="21336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4" descr="u=883906261,2691324494&amp;fm=21&amp;gp=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5294313"/>
            <a:ext cx="11318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bldLvl="0" animBg="1" autoUpdateAnimBg="0"/>
      <p:bldP spid="17429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一块手表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59" name="文本框 152"/>
          <p:cNvSpPr>
            <a:spLocks noChangeArrowheads="1"/>
          </p:cNvSpPr>
          <p:nvPr/>
        </p:nvSpPr>
        <p:spPr bwMode="auto">
          <a:xfrm>
            <a:off x="4184650" y="647700"/>
            <a:ext cx="23034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用手表看时间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cxnSp>
        <p:nvCxnSpPr>
          <p:cNvPr id="12299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987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一份报纸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29164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读报纸</a:t>
            </a:r>
            <a:endParaRPr lang="zh-CN" altLang="en-US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 rot="-60000">
            <a:off x="2333625" y="2295208"/>
            <a:ext cx="14128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一杯牛奶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048125" y="2257108"/>
            <a:ext cx="2747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早餐吃面包喝牛奶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368550" y="3138488"/>
            <a:ext cx="17653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漂亮的房间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743450" y="3125788"/>
            <a:ext cx="27003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干净的房间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373948" y="3962400"/>
            <a:ext cx="20542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妻子和丈夫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428173" y="3946525"/>
            <a:ext cx="2798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丈夫在房间读报纸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375535" y="4835525"/>
            <a:ext cx="27654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我喜欢红色的房间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140960" y="4835525"/>
            <a:ext cx="26336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红色的手表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grpSp>
        <p:nvGrpSpPr>
          <p:cNvPr id="21" name="组合 4"/>
          <p:cNvGrpSpPr/>
          <p:nvPr/>
        </p:nvGrpSpPr>
        <p:grpSpPr bwMode="auto">
          <a:xfrm>
            <a:off x="690563" y="3106738"/>
            <a:ext cx="1339850" cy="542925"/>
            <a:chOff x="0" y="0"/>
            <a:chExt cx="1338943" cy="542397"/>
          </a:xfrm>
        </p:grpSpPr>
        <p:sp>
          <p:nvSpPr>
            <p:cNvPr id="22" name="圆角矩形 33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23" name="文本框 85"/>
            <p:cNvSpPr>
              <a:spLocks noChangeArrowheads="1"/>
            </p:cNvSpPr>
            <p:nvPr/>
          </p:nvSpPr>
          <p:spPr bwMode="auto">
            <a:xfrm>
              <a:off x="225062" y="16612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房间</a:t>
              </a:r>
              <a:endParaRPr lang="zh-CN" altLang="en-US"/>
            </a:p>
          </p:txBody>
        </p:sp>
      </p:grpSp>
      <p:grpSp>
        <p:nvGrpSpPr>
          <p:cNvPr id="24" name="组合 5"/>
          <p:cNvGrpSpPr/>
          <p:nvPr/>
        </p:nvGrpSpPr>
        <p:grpSpPr bwMode="auto">
          <a:xfrm>
            <a:off x="682625" y="3940175"/>
            <a:ext cx="1338263" cy="546100"/>
            <a:chOff x="0" y="0"/>
            <a:chExt cx="1338943" cy="545799"/>
          </a:xfrm>
        </p:grpSpPr>
        <p:sp>
          <p:nvSpPr>
            <p:cNvPr id="25" name="圆角矩形 32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26" name="文本框 88"/>
            <p:cNvSpPr>
              <a:spLocks noChangeArrowheads="1"/>
            </p:cNvSpPr>
            <p:nvPr/>
          </p:nvSpPr>
          <p:spPr bwMode="auto">
            <a:xfrm>
              <a:off x="228636" y="20014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丈夫</a:t>
              </a:r>
              <a:endParaRPr lang="zh-CN" altLang="en-US"/>
            </a:p>
          </p:txBody>
        </p:sp>
      </p:grpSp>
      <p:grpSp>
        <p:nvGrpSpPr>
          <p:cNvPr id="27" name="组合 6"/>
          <p:cNvGrpSpPr/>
          <p:nvPr/>
        </p:nvGrpSpPr>
        <p:grpSpPr bwMode="auto">
          <a:xfrm>
            <a:off x="682625" y="4792663"/>
            <a:ext cx="1338263" cy="536575"/>
            <a:chOff x="0" y="0"/>
            <a:chExt cx="1338943" cy="536981"/>
          </a:xfrm>
        </p:grpSpPr>
        <p:sp>
          <p:nvSpPr>
            <p:cNvPr id="28" name="圆角矩形 31"/>
            <p:cNvSpPr>
              <a:spLocks noChangeArrowheads="1"/>
            </p:cNvSpPr>
            <p:nvPr/>
          </p:nvSpPr>
          <p:spPr bwMode="auto">
            <a:xfrm>
              <a:off x="0" y="7794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29" name="文本框 107"/>
            <p:cNvSpPr>
              <a:spLocks noChangeArrowheads="1"/>
            </p:cNvSpPr>
            <p:nvPr/>
          </p:nvSpPr>
          <p:spPr bwMode="auto">
            <a:xfrm>
              <a:off x="230223" y="0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红色</a:t>
              </a:r>
              <a:endParaRPr lang="zh-CN" altLang="en-US"/>
            </a:p>
          </p:txBody>
        </p:sp>
      </p:grpSp>
      <p:grpSp>
        <p:nvGrpSpPr>
          <p:cNvPr id="30" name="组合 2"/>
          <p:cNvGrpSpPr/>
          <p:nvPr/>
        </p:nvGrpSpPr>
        <p:grpSpPr bwMode="auto">
          <a:xfrm>
            <a:off x="681038" y="1441450"/>
            <a:ext cx="1339850" cy="538163"/>
            <a:chOff x="0" y="0"/>
            <a:chExt cx="1338943" cy="537656"/>
          </a:xfrm>
        </p:grpSpPr>
        <p:sp>
          <p:nvSpPr>
            <p:cNvPr id="31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32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报纸</a:t>
              </a:r>
              <a:endPara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3" name="组合 1"/>
          <p:cNvGrpSpPr/>
          <p:nvPr/>
        </p:nvGrpSpPr>
        <p:grpSpPr bwMode="auto">
          <a:xfrm>
            <a:off x="685800" y="585788"/>
            <a:ext cx="1338263" cy="549275"/>
            <a:chOff x="0" y="0"/>
            <a:chExt cx="1338943" cy="549748"/>
          </a:xfrm>
        </p:grpSpPr>
        <p:sp>
          <p:nvSpPr>
            <p:cNvPr id="34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35" name="文本框 78"/>
            <p:cNvSpPr>
              <a:spLocks noChangeArrowheads="1"/>
            </p:cNvSpPr>
            <p:nvPr/>
          </p:nvSpPr>
          <p:spPr bwMode="auto">
            <a:xfrm>
              <a:off x="40677" y="23963"/>
              <a:ext cx="1264129" cy="525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170" tIns="46990" rIns="90170" bIns="46990">
              <a:spAutoFit/>
            </a:bodyPr>
            <a:lstStyle/>
            <a:p>
              <a:pPr algn="ctr"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手表</a:t>
              </a:r>
              <a:endParaRPr lang="zh-CN" altLang="en-US"/>
            </a:p>
          </p:txBody>
        </p:sp>
      </p:grpSp>
      <p:grpSp>
        <p:nvGrpSpPr>
          <p:cNvPr id="36" name="组合 2"/>
          <p:cNvGrpSpPr/>
          <p:nvPr/>
        </p:nvGrpSpPr>
        <p:grpSpPr bwMode="auto">
          <a:xfrm>
            <a:off x="744538" y="2241550"/>
            <a:ext cx="1339850" cy="538163"/>
            <a:chOff x="0" y="0"/>
            <a:chExt cx="1338943" cy="537656"/>
          </a:xfrm>
        </p:grpSpPr>
        <p:sp>
          <p:nvSpPr>
            <p:cNvPr id="37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38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牛奶</a:t>
              </a:r>
              <a:endPara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0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1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2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3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4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5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6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7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8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19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2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20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21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22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23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24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25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26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27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28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29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3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30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31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32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33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34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35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36.xml><?xml version="1.0" encoding="utf-8"?>
<p:tagLst xmlns:p="http://schemas.openxmlformats.org/presentationml/2006/main">
  <p:tag name="KSO_WM_DIAGRAM_VIRTUALLY_FRAME" val="{&quot;height&quot;:370.37503937007875,&quot;left&quot;:55,&quot;top&quot;:48,&quot;width&quot;:361}"/>
</p:tagLst>
</file>

<file path=ppt/tags/tag4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5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6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7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8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ags/tag9.xml><?xml version="1.0" encoding="utf-8"?>
<p:tagLst xmlns:p="http://schemas.openxmlformats.org/presentationml/2006/main">
  <p:tag name="KSO_WM_DIAGRAM_VIRTUALLY_FRAME" val="{&quot;height&quot;:374.37496062992125,&quot;left&quot;:53.62503937007873,&quot;top&quot;:46.12503937007874,&quot;width&quot;:620.5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2371</Words>
  <Application>WPS 演示</Application>
  <PresentationFormat>全屏显示(4:3)</PresentationFormat>
  <Paragraphs>384</Paragraphs>
  <Slides>20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幼圆</vt:lpstr>
      <vt:lpstr>Times New Roman</vt:lpstr>
      <vt:lpstr>华文中宋</vt:lpstr>
      <vt:lpstr>Wingdings 2</vt:lpstr>
      <vt:lpstr>Calibri</vt:lpstr>
      <vt:lpstr>Calibri Light</vt:lpstr>
      <vt:lpstr>微软雅黑</vt:lpstr>
      <vt:lpstr>GB Pinyinok-D</vt:lpstr>
      <vt:lpstr>华文楷体</vt:lpstr>
      <vt:lpstr>Arial Unicode MS</vt:lpstr>
      <vt:lpstr>楷体</vt:lpstr>
      <vt:lpstr>默认设计模板</vt:lpstr>
      <vt:lpstr>1_A000120150209A07PWBG</vt:lpstr>
      <vt:lpstr>自定义设计方案</vt:lpstr>
      <vt:lpstr>第 3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送</vt:lpstr>
      <vt:lpstr>PowerPoint 演示文稿</vt:lpstr>
      <vt:lpstr>的字短语</vt:lpstr>
      <vt:lpstr>PowerPoint 演示文稿</vt:lpstr>
      <vt:lpstr>一下 adverb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L</cp:lastModifiedBy>
  <cp:revision>145</cp:revision>
  <dcterms:created xsi:type="dcterms:W3CDTF">2013-01-25T01:44:00Z</dcterms:created>
  <dcterms:modified xsi:type="dcterms:W3CDTF">2025-10-14T04:22:59Z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5E57CA1AE36A43B6A134DF5B6B7FEAF8_12</vt:lpwstr>
  </property>
</Properties>
</file>